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charts/chart20.xml" ContentType="application/vnd.openxmlformats-officedocument.drawingml.chart+xml"/>
  <Override PartName="/ppt/theme/themeOverride16.xml" ContentType="application/vnd.openxmlformats-officedocument.themeOverride+xml"/>
  <Override PartName="/ppt/charts/chart21.xml" ContentType="application/vnd.openxmlformats-officedocument.drawingml.chart+xml"/>
  <Override PartName="/ppt/theme/themeOverride17.xml" ContentType="application/vnd.openxmlformats-officedocument.themeOverride+xml"/>
  <Override PartName="/ppt/charts/chart22.xml" ContentType="application/vnd.openxmlformats-officedocument.drawingml.chart+xml"/>
  <Override PartName="/ppt/theme/themeOverride18.xml" ContentType="application/vnd.openxmlformats-officedocument.themeOverride+xml"/>
  <Override PartName="/ppt/charts/chart23.xml" ContentType="application/vnd.openxmlformats-officedocument.drawingml.chart+xml"/>
  <Override PartName="/ppt/theme/themeOverride19.xml" ContentType="application/vnd.openxmlformats-officedocument.themeOverride+xml"/>
  <Override PartName="/ppt/charts/chart24.xml" ContentType="application/vnd.openxmlformats-officedocument.drawingml.chart+xml"/>
  <Override PartName="/ppt/theme/themeOverride20.xml" ContentType="application/vnd.openxmlformats-officedocument.themeOverride+xml"/>
  <Override PartName="/ppt/charts/chart25.xml" ContentType="application/vnd.openxmlformats-officedocument.drawingml.chart+xml"/>
  <Override PartName="/ppt/theme/themeOverride21.xml" ContentType="application/vnd.openxmlformats-officedocument.themeOverride+xml"/>
  <Override PartName="/ppt/charts/chart26.xml" ContentType="application/vnd.openxmlformats-officedocument.drawingml.chart+xml"/>
  <Override PartName="/ppt/theme/themeOverride22.xml" ContentType="application/vnd.openxmlformats-officedocument.themeOverride+xml"/>
  <Override PartName="/ppt/charts/chart27.xml" ContentType="application/vnd.openxmlformats-officedocument.drawingml.chart+xml"/>
  <Override PartName="/ppt/theme/themeOverride23.xml" ContentType="application/vnd.openxmlformats-officedocument.themeOverride+xml"/>
  <Override PartName="/ppt/charts/chart28.xml" ContentType="application/vnd.openxmlformats-officedocument.drawingml.chart+xml"/>
  <Override PartName="/ppt/theme/themeOverride24.xml" ContentType="application/vnd.openxmlformats-officedocument.themeOverride+xml"/>
  <Override PartName="/ppt/charts/chart29.xml" ContentType="application/vnd.openxmlformats-officedocument.drawingml.chart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1" r:id="rId3"/>
    <p:sldId id="257" r:id="rId4"/>
    <p:sldId id="305" r:id="rId5"/>
    <p:sldId id="258" r:id="rId6"/>
    <p:sldId id="302" r:id="rId7"/>
    <p:sldId id="278" r:id="rId8"/>
    <p:sldId id="259" r:id="rId9"/>
    <p:sldId id="260" r:id="rId10"/>
    <p:sldId id="290" r:id="rId11"/>
    <p:sldId id="261" r:id="rId12"/>
    <p:sldId id="262" r:id="rId13"/>
    <p:sldId id="263" r:id="rId14"/>
    <p:sldId id="282" r:id="rId15"/>
    <p:sldId id="280" r:id="rId16"/>
    <p:sldId id="306" r:id="rId17"/>
    <p:sldId id="268" r:id="rId18"/>
    <p:sldId id="271" r:id="rId19"/>
    <p:sldId id="273" r:id="rId20"/>
    <p:sldId id="275" r:id="rId21"/>
    <p:sldId id="288" r:id="rId22"/>
    <p:sldId id="277" r:id="rId23"/>
    <p:sldId id="309" r:id="rId24"/>
    <p:sldId id="310" r:id="rId25"/>
    <p:sldId id="316" r:id="rId26"/>
    <p:sldId id="311" r:id="rId27"/>
    <p:sldId id="312" r:id="rId28"/>
    <p:sldId id="313" r:id="rId29"/>
    <p:sldId id="314" r:id="rId30"/>
    <p:sldId id="307" r:id="rId31"/>
    <p:sldId id="291" r:id="rId32"/>
    <p:sldId id="294" r:id="rId33"/>
    <p:sldId id="292" r:id="rId34"/>
    <p:sldId id="295" r:id="rId35"/>
    <p:sldId id="293" r:id="rId36"/>
    <p:sldId id="296" r:id="rId37"/>
    <p:sldId id="315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6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7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8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9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0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1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2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3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4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D51-4B39-B161-C453C9328CF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51-4B39-B161-C453C9328C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Av og á (Minni enn 1 ferð um mánaðin)</c:v>
                </c:pt>
                <c:pt idx="1">
                  <c:v>Bert í vikuskiftinum og tá nakað serligt er</c:v>
                </c:pt>
                <c:pt idx="2">
                  <c:v>Dagliga</c:v>
                </c:pt>
                <c:pt idx="3">
                  <c:v>Ongantíð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 formatCode="0%">
                  <c:v>4.4455871519316695E-2</c:v>
                </c:pt>
                <c:pt idx="2" formatCode="0%">
                  <c:v>0.22167483500179555</c:v>
                </c:pt>
                <c:pt idx="3" formatCode="0%">
                  <c:v>0.73386929347888774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51-4B39-B161-C453C9328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83744"/>
        <c:axId val="35985280"/>
      </c:barChart>
      <c:catAx>
        <c:axId val="3598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o-FO"/>
          </a:p>
        </c:txPr>
        <c:crossAx val="35985280"/>
        <c:crosses val="autoZero"/>
        <c:auto val="1"/>
        <c:lblAlgn val="ctr"/>
        <c:lblOffset val="100"/>
        <c:noMultiLvlLbl val="0"/>
      </c:catAx>
      <c:valAx>
        <c:axId val="3598528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9837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Ja</c:v>
                </c:pt>
              </c:strCache>
            </c:strRef>
          </c:tx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207C-4BFE-B8C3-BDAB2CCAFA0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207C-4BFE-B8C3-BDAB2CCAFA0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'Ark1'!$B$1:$M$1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'Ark1'!$B$2:$M$2</c:f>
              <c:numCache>
                <c:formatCode>0%</c:formatCode>
                <c:ptCount val="12"/>
                <c:pt idx="0">
                  <c:v>0.38</c:v>
                </c:pt>
                <c:pt idx="1">
                  <c:v>0.44</c:v>
                </c:pt>
                <c:pt idx="2">
                  <c:v>0.51</c:v>
                </c:pt>
                <c:pt idx="3">
                  <c:v>0.4</c:v>
                </c:pt>
                <c:pt idx="4">
                  <c:v>0.41</c:v>
                </c:pt>
                <c:pt idx="5">
                  <c:v>0.42</c:v>
                </c:pt>
                <c:pt idx="6">
                  <c:v>0.4219</c:v>
                </c:pt>
                <c:pt idx="7">
                  <c:v>0.39639999999999997</c:v>
                </c:pt>
                <c:pt idx="8">
                  <c:v>0.40200000000000002</c:v>
                </c:pt>
                <c:pt idx="9">
                  <c:v>0.44</c:v>
                </c:pt>
                <c:pt idx="10">
                  <c:v>0.41057934508816119</c:v>
                </c:pt>
                <c:pt idx="11">
                  <c:v>0.39105250398365987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7C-4BFE-B8C3-BDAB2CCAF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55328"/>
        <c:axId val="42381696"/>
      </c:lineChart>
      <c:catAx>
        <c:axId val="4235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381696"/>
        <c:crosses val="autoZero"/>
        <c:auto val="1"/>
        <c:lblAlgn val="ctr"/>
        <c:lblOffset val="100"/>
        <c:noMultiLvlLbl val="0"/>
      </c:catAx>
      <c:valAx>
        <c:axId val="4238169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235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'Ark1'!$A$2:$A$15</c:f>
              <c:strCache>
                <c:ptCount val="14"/>
                <c:pt idx="0">
                  <c:v>1 ár</c:v>
                </c:pt>
                <c:pt idx="1">
                  <c:v>2 ár</c:v>
                </c:pt>
                <c:pt idx="2">
                  <c:v>3 ár</c:v>
                </c:pt>
                <c:pt idx="3">
                  <c:v>4 ár</c:v>
                </c:pt>
                <c:pt idx="4">
                  <c:v>5 ár</c:v>
                </c:pt>
                <c:pt idx="5">
                  <c:v>6 ár</c:v>
                </c:pt>
                <c:pt idx="6">
                  <c:v>7 ár</c:v>
                </c:pt>
                <c:pt idx="7">
                  <c:v>8 ár</c:v>
                </c:pt>
                <c:pt idx="8">
                  <c:v>9 ár</c:v>
                </c:pt>
                <c:pt idx="9">
                  <c:v>10 ár</c:v>
                </c:pt>
                <c:pt idx="10">
                  <c:v>11-20 ár</c:v>
                </c:pt>
                <c:pt idx="11">
                  <c:v>21-30 ár</c:v>
                </c:pt>
                <c:pt idx="12">
                  <c:v>31-40 ár</c:v>
                </c:pt>
                <c:pt idx="13">
                  <c:v>Longri síðan</c:v>
                </c:pt>
              </c:strCache>
            </c:strRef>
          </c:cat>
          <c:val>
            <c:numRef>
              <c:f>'Ark1'!$B$2:$B$15</c:f>
              <c:numCache>
                <c:formatCode>0%</c:formatCode>
                <c:ptCount val="14"/>
                <c:pt idx="0">
                  <c:v>0.1032363099000886</c:v>
                </c:pt>
                <c:pt idx="1">
                  <c:v>8.9003813259775719E-3</c:v>
                </c:pt>
                <c:pt idx="2">
                  <c:v>6.9192624010800272E-2</c:v>
                </c:pt>
                <c:pt idx="3">
                  <c:v>3.7099834179373153E-2</c:v>
                </c:pt>
                <c:pt idx="4">
                  <c:v>5.6288432508783119E-2</c:v>
                </c:pt>
                <c:pt idx="5">
                  <c:v>1.8898995126494428E-2</c:v>
                </c:pt>
                <c:pt idx="6">
                  <c:v>4.3271745872458869E-2</c:v>
                </c:pt>
                <c:pt idx="7">
                  <c:v>2.2102691716636629E-2</c:v>
                </c:pt>
                <c:pt idx="8">
                  <c:v>1.5881898793746036E-2</c:v>
                </c:pt>
                <c:pt idx="9">
                  <c:v>6.8510659499977339E-2</c:v>
                </c:pt>
                <c:pt idx="10">
                  <c:v>0.17135657116567943</c:v>
                </c:pt>
                <c:pt idx="11">
                  <c:v>0.14942474231935204</c:v>
                </c:pt>
                <c:pt idx="12">
                  <c:v>0.1541683222280022</c:v>
                </c:pt>
                <c:pt idx="13">
                  <c:v>3.3023780125616714E-2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77-4230-9396-676E668C1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55808"/>
        <c:axId val="42457344"/>
      </c:lineChart>
      <c:catAx>
        <c:axId val="4245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457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457344"/>
        <c:scaling>
          <c:orientation val="minMax"/>
          <c:max val="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2455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7746440828778442E-2"/>
          <c:w val="0.88637696231367302"/>
          <c:h val="0.701216513601118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4 ferðir um vikuna ella meira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785-4785-92F2-5A7EC3AADB3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85-4785-92F2-5A7EC3AADB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'Ark1'!$B$2:$H$2</c:f>
              <c:numCache>
                <c:formatCode>0%</c:formatCode>
                <c:ptCount val="7"/>
                <c:pt idx="0">
                  <c:v>0.26</c:v>
                </c:pt>
                <c:pt idx="1">
                  <c:v>0.21</c:v>
                </c:pt>
                <c:pt idx="2">
                  <c:v>0.28860000000000002</c:v>
                </c:pt>
                <c:pt idx="3">
                  <c:v>0.30086889733113792</c:v>
                </c:pt>
                <c:pt idx="4">
                  <c:v>0.30228471001757468</c:v>
                </c:pt>
                <c:pt idx="5">
                  <c:v>0.28597449908925321</c:v>
                </c:pt>
                <c:pt idx="6">
                  <c:v>0.35644596747332918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85-4785-92F2-5A7EC3AADB3B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1-3 ferðir um vikuna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'Ark1'!$B$3:$H$3</c:f>
              <c:numCache>
                <c:formatCode>0%</c:formatCode>
                <c:ptCount val="7"/>
                <c:pt idx="0">
                  <c:v>0.36</c:v>
                </c:pt>
                <c:pt idx="1">
                  <c:v>0.36</c:v>
                </c:pt>
                <c:pt idx="2">
                  <c:v>0.36880000000000002</c:v>
                </c:pt>
                <c:pt idx="3">
                  <c:v>0.38788734983882039</c:v>
                </c:pt>
                <c:pt idx="4">
                  <c:v>0.30755711775043937</c:v>
                </c:pt>
                <c:pt idx="5">
                  <c:v>0.36065573770491804</c:v>
                </c:pt>
                <c:pt idx="6">
                  <c:v>0.39485621734605886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85-4785-92F2-5A7EC3AADB3B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1-3 ferðir um mánaðin</c:v>
                </c:pt>
              </c:strCache>
            </c:strRef>
          </c:tx>
          <c:spPr>
            <a:gradFill rotWithShape="1">
              <a:gsLst>
                <a:gs pos="0">
                  <a:srgbClr val="8B5D3D">
                    <a:shade val="51000"/>
                    <a:satMod val="130000"/>
                  </a:srgbClr>
                </a:gs>
                <a:gs pos="80000">
                  <a:srgbClr val="8B5D3D">
                    <a:shade val="93000"/>
                    <a:satMod val="130000"/>
                  </a:srgbClr>
                </a:gs>
                <a:gs pos="100000">
                  <a:srgbClr val="8B5D3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'Ark1'!$B$4:$H$4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0.04</c:v>
                </c:pt>
                <c:pt idx="2">
                  <c:v>5.3400000000000003E-2</c:v>
                </c:pt>
                <c:pt idx="3">
                  <c:v>0.10088016801980822</c:v>
                </c:pt>
                <c:pt idx="4">
                  <c:v>5.0966608084358524E-2</c:v>
                </c:pt>
                <c:pt idx="5">
                  <c:v>9.8360655737704916E-2</c:v>
                </c:pt>
                <c:pt idx="6">
                  <c:v>4.7145837271454168E-2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85-4785-92F2-5A7EC3AADB3B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Minni enn eina ferð um mánaðin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'Ark1'!$B$5:$H$5</c:f>
              <c:numCache>
                <c:formatCode>0%</c:formatCode>
                <c:ptCount val="7"/>
                <c:pt idx="0">
                  <c:v>0.02</c:v>
                </c:pt>
                <c:pt idx="1">
                  <c:v>0.01</c:v>
                </c:pt>
                <c:pt idx="2">
                  <c:v>2.2200000000000001E-2</c:v>
                </c:pt>
                <c:pt idx="3">
                  <c:v>5.4567907416486011E-2</c:v>
                </c:pt>
                <c:pt idx="4">
                  <c:v>2.6362038664323375E-2</c:v>
                </c:pt>
                <c:pt idx="5">
                  <c:v>4.1894353369763208E-2</c:v>
                </c:pt>
                <c:pt idx="6">
                  <c:v>3.663987359524138E-2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85-4785-92F2-5A7EC3AADB3B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Ongantíð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'Ark1'!$B$6:$H$6</c:f>
              <c:numCache>
                <c:formatCode>0%</c:formatCode>
                <c:ptCount val="7"/>
                <c:pt idx="0">
                  <c:v>0.28000000000000003</c:v>
                </c:pt>
                <c:pt idx="1">
                  <c:v>0.37</c:v>
                </c:pt>
                <c:pt idx="2">
                  <c:v>0.25629999999999997</c:v>
                </c:pt>
                <c:pt idx="3">
                  <c:v>0.13838231816862115</c:v>
                </c:pt>
                <c:pt idx="4">
                  <c:v>0.31107205623901579</c:v>
                </c:pt>
                <c:pt idx="5">
                  <c:v>0.2058287795992714</c:v>
                </c:pt>
                <c:pt idx="6">
                  <c:v>0.16028908004995082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85-4785-92F2-5A7EC3AADB3B}"/>
            </c:ext>
          </c:extLst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Veit ikki</c:v>
                </c:pt>
              </c:strCache>
            </c:strRef>
          </c:tx>
          <c:spPr>
            <a:gradFill rotWithShape="1">
              <a:gsLst>
                <a:gs pos="0">
                  <a:srgbClr val="5C92B5">
                    <a:shade val="51000"/>
                    <a:satMod val="130000"/>
                  </a:srgbClr>
                </a:gs>
                <a:gs pos="80000">
                  <a:srgbClr val="5C92B5">
                    <a:shade val="93000"/>
                    <a:satMod val="130000"/>
                  </a:srgbClr>
                </a:gs>
                <a:gs pos="100000">
                  <a:srgbClr val="5C92B5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'Ark1'!$B$7:$H$7</c:f>
              <c:numCache>
                <c:formatCode>General</c:formatCode>
                <c:ptCount val="7"/>
                <c:pt idx="0" formatCode="0%">
                  <c:v>0.02</c:v>
                </c:pt>
                <c:pt idx="2" formatCode="0%">
                  <c:v>1.06E-2</c:v>
                </c:pt>
                <c:pt idx="3" formatCode="0%">
                  <c:v>1.7413359225126254E-2</c:v>
                </c:pt>
                <c:pt idx="5" formatCode="0%">
                  <c:v>7.2859744990892532E-3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85-4785-92F2-5A7EC3AAD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419968"/>
        <c:axId val="70421504"/>
      </c:barChart>
      <c:catAx>
        <c:axId val="70419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0421504"/>
        <c:crosses val="autoZero"/>
        <c:auto val="1"/>
        <c:lblAlgn val="ctr"/>
        <c:lblOffset val="100"/>
        <c:noMultiLvlLbl val="0"/>
      </c:catAx>
      <c:valAx>
        <c:axId val="70421504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0419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0301094438666861E-2"/>
          <c:y val="0.85812849561459259"/>
          <c:w val="0.88141038973901842"/>
          <c:h val="9.8251994089233505E-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8116843700136378E-2"/>
          <c:w val="0.88637696231367302"/>
          <c:h val="0.739765428639973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4 ferðir um vikuna ella meira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B03-4CDA-B91F-70C8633321A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B03-4CDA-B91F-70C8633321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'Ark1'!$B$2:$I$2</c:f>
              <c:numCache>
                <c:formatCode>0%</c:formatCode>
                <c:ptCount val="8"/>
                <c:pt idx="0">
                  <c:v>0.52</c:v>
                </c:pt>
                <c:pt idx="1">
                  <c:v>0.61</c:v>
                </c:pt>
                <c:pt idx="2">
                  <c:v>0.62</c:v>
                </c:pt>
                <c:pt idx="3">
                  <c:v>0.64849999999999997</c:v>
                </c:pt>
                <c:pt idx="4">
                  <c:v>0.61570055802980406</c:v>
                </c:pt>
                <c:pt idx="5">
                  <c:v>0.63028169014084512</c:v>
                </c:pt>
                <c:pt idx="6">
                  <c:v>0.57012750455373407</c:v>
                </c:pt>
                <c:pt idx="7">
                  <c:v>0.54997102399644471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03-4CDA-B91F-70C8633321A9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1-3 ferðir um vikuna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'Ark1'!$B$3:$I$3</c:f>
              <c:numCache>
                <c:formatCode>0%</c:formatCode>
                <c:ptCount val="8"/>
                <c:pt idx="0">
                  <c:v>0.35</c:v>
                </c:pt>
                <c:pt idx="1">
                  <c:v>0.27</c:v>
                </c:pt>
                <c:pt idx="2">
                  <c:v>0.28000000000000003</c:v>
                </c:pt>
                <c:pt idx="3">
                  <c:v>0.2452</c:v>
                </c:pt>
                <c:pt idx="4">
                  <c:v>0.26628688931459099</c:v>
                </c:pt>
                <c:pt idx="5">
                  <c:v>0.26760563380281688</c:v>
                </c:pt>
                <c:pt idx="6">
                  <c:v>0.29326047358834245</c:v>
                </c:pt>
                <c:pt idx="7">
                  <c:v>0.35018749624011325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03-4CDA-B91F-70C8633321A9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1-3 ferðir um mánaðin</c:v>
                </c:pt>
              </c:strCache>
            </c:strRef>
          </c:tx>
          <c:spPr>
            <a:gradFill rotWithShape="1">
              <a:gsLst>
                <a:gs pos="0">
                  <a:srgbClr val="8B5D3D">
                    <a:shade val="51000"/>
                    <a:satMod val="130000"/>
                  </a:srgbClr>
                </a:gs>
                <a:gs pos="80000">
                  <a:srgbClr val="8B5D3D">
                    <a:shade val="93000"/>
                    <a:satMod val="130000"/>
                  </a:srgbClr>
                </a:gs>
                <a:gs pos="100000">
                  <a:srgbClr val="8B5D3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'Ark1'!$B$4:$I$4</c:f>
              <c:numCache>
                <c:formatCode>0%</c:formatCode>
                <c:ptCount val="8"/>
                <c:pt idx="0">
                  <c:v>0.08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5.96E-2</c:v>
                </c:pt>
                <c:pt idx="4">
                  <c:v>4.6719510613944866E-2</c:v>
                </c:pt>
                <c:pt idx="5">
                  <c:v>5.8098591549295774E-2</c:v>
                </c:pt>
                <c:pt idx="6">
                  <c:v>0.10200364298724955</c:v>
                </c:pt>
                <c:pt idx="7">
                  <c:v>3.9064930523804942E-2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03-4CDA-B91F-70C8633321A9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Minni enn eina ferð um mánaðin</c:v>
                </c:pt>
              </c:strCache>
            </c:strRef>
          </c:tx>
          <c:invertIfNegative val="0"/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'Ark1'!$B$5:$I$5</c:f>
              <c:numCache>
                <c:formatCode>0%</c:formatCode>
                <c:ptCount val="8"/>
                <c:pt idx="0">
                  <c:v>0.03</c:v>
                </c:pt>
                <c:pt idx="1">
                  <c:v>0.01</c:v>
                </c:pt>
                <c:pt idx="2">
                  <c:v>0.02</c:v>
                </c:pt>
                <c:pt idx="3">
                  <c:v>1.0800000000000001E-2</c:v>
                </c:pt>
                <c:pt idx="4">
                  <c:v>2.2111125310617426E-2</c:v>
                </c:pt>
                <c:pt idx="5">
                  <c:v>8.8028169014084511E-3</c:v>
                </c:pt>
                <c:pt idx="6">
                  <c:v>9.1074681238615673E-3</c:v>
                </c:pt>
                <c:pt idx="7">
                  <c:v>1.5389313282836829E-2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03-4CDA-B91F-70C8633321A9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Ongantíð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'Ark1'!$B$6:$I$6</c:f>
              <c:numCache>
                <c:formatCode>0%</c:formatCode>
                <c:ptCount val="8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1.6199999999999999E-2</c:v>
                </c:pt>
                <c:pt idx="4">
                  <c:v>2.7950617691709943E-2</c:v>
                </c:pt>
                <c:pt idx="5">
                  <c:v>2.2887323943661973E-2</c:v>
                </c:pt>
                <c:pt idx="6">
                  <c:v>1.2750455373406194E-2</c:v>
                </c:pt>
                <c:pt idx="7">
                  <c:v>3.2603907437883835E-2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03-4CDA-B91F-70C8633321A9}"/>
            </c:ext>
          </c:extLst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'Ark1'!$B$7:$I$7</c:f>
              <c:numCache>
                <c:formatCode>0%</c:formatCode>
                <c:ptCount val="8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1.9699999999999999E-2</c:v>
                </c:pt>
                <c:pt idx="4">
                  <c:v>2.1231299039332668E-2</c:v>
                </c:pt>
                <c:pt idx="5">
                  <c:v>1.232394366197183E-2</c:v>
                </c:pt>
                <c:pt idx="6">
                  <c:v>1.2750455373406194E-2</c:v>
                </c:pt>
                <c:pt idx="7">
                  <c:v>1.2783328518916399E-2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B03-4CDA-B91F-70C863332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533312"/>
        <c:axId val="71534848"/>
      </c:barChart>
      <c:catAx>
        <c:axId val="71533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1534848"/>
        <c:crosses val="autoZero"/>
        <c:auto val="1"/>
        <c:lblAlgn val="ctr"/>
        <c:lblOffset val="100"/>
        <c:noMultiLvlLbl val="0"/>
      </c:catAx>
      <c:valAx>
        <c:axId val="7153484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1533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308114197989402E-2"/>
          <c:y val="0.89630781764989076"/>
          <c:w val="0.89899482493933547"/>
          <c:h val="8.8355722150034857E-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7847412921518534E-2"/>
          <c:w val="0.88637696231367302"/>
          <c:h val="0.762511800764817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4 ferðir um vikuna ella meira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858-4F4E-A7EB-DA93467EC89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858-4F4E-A7EB-DA93467EC8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'Ark1'!$B$2:$I$2</c:f>
              <c:numCache>
                <c:formatCode>0%</c:formatCode>
                <c:ptCount val="8"/>
                <c:pt idx="0">
                  <c:v>0.56000000000000005</c:v>
                </c:pt>
                <c:pt idx="1">
                  <c:v>0.47</c:v>
                </c:pt>
                <c:pt idx="2">
                  <c:v>0.52</c:v>
                </c:pt>
                <c:pt idx="3">
                  <c:v>0.55830000000000002</c:v>
                </c:pt>
                <c:pt idx="4">
                  <c:v>0.55781057578496673</c:v>
                </c:pt>
                <c:pt idx="5">
                  <c:v>0.52021089630931461</c:v>
                </c:pt>
                <c:pt idx="6">
                  <c:v>0.53187613843351544</c:v>
                </c:pt>
                <c:pt idx="7">
                  <c:v>0.52375805289408839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58-4F4E-A7EB-DA93467EC890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1-3 ferðir um vikuna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'Ark1'!$B$3:$I$3</c:f>
              <c:numCache>
                <c:formatCode>0%</c:formatCode>
                <c:ptCount val="8"/>
                <c:pt idx="0">
                  <c:v>0.34</c:v>
                </c:pt>
                <c:pt idx="1">
                  <c:v>0.38</c:v>
                </c:pt>
                <c:pt idx="2">
                  <c:v>0.34</c:v>
                </c:pt>
                <c:pt idx="3">
                  <c:v>0.33300000000000002</c:v>
                </c:pt>
                <c:pt idx="4">
                  <c:v>0.339088962180708</c:v>
                </c:pt>
                <c:pt idx="5">
                  <c:v>0.38137082601054484</c:v>
                </c:pt>
                <c:pt idx="6">
                  <c:v>0.32969034608378872</c:v>
                </c:pt>
                <c:pt idx="7">
                  <c:v>0.36904791726025699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58-4F4E-A7EB-DA93467EC890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1-3 ferðir um mánaðin</c:v>
                </c:pt>
              </c:strCache>
            </c:strRef>
          </c:tx>
          <c:spPr>
            <a:gradFill rotWithShape="1">
              <a:gsLst>
                <a:gs pos="0">
                  <a:srgbClr val="8B5D3D">
                    <a:shade val="51000"/>
                    <a:satMod val="130000"/>
                  </a:srgbClr>
                </a:gs>
                <a:gs pos="80000">
                  <a:srgbClr val="8B5D3D">
                    <a:shade val="93000"/>
                    <a:satMod val="130000"/>
                  </a:srgbClr>
                </a:gs>
                <a:gs pos="100000">
                  <a:srgbClr val="8B5D3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'Ark1'!$B$4:$I$4</c:f>
              <c:numCache>
                <c:formatCode>0%</c:formatCode>
                <c:ptCount val="8"/>
                <c:pt idx="0">
                  <c:v>0.06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5.9799999999999999E-2</c:v>
                </c:pt>
                <c:pt idx="4">
                  <c:v>5.1639280459257746E-2</c:v>
                </c:pt>
                <c:pt idx="5">
                  <c:v>5.0966608084358524E-2</c:v>
                </c:pt>
                <c:pt idx="6">
                  <c:v>0.10200364298724955</c:v>
                </c:pt>
                <c:pt idx="7">
                  <c:v>4.0252756105183175E-2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58-4F4E-A7EB-DA93467EC890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Minni enn eina ferð um mánaðin</c:v>
                </c:pt>
              </c:strCache>
            </c:strRef>
          </c:tx>
          <c:invertIfNegative val="0"/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'Ark1'!$B$5:$I$5</c:f>
              <c:numCache>
                <c:formatCode>0%</c:formatCode>
                <c:ptCount val="8"/>
                <c:pt idx="0">
                  <c:v>0.03</c:v>
                </c:pt>
                <c:pt idx="1">
                  <c:v>0.03</c:v>
                </c:pt>
                <c:pt idx="2">
                  <c:v>0.02</c:v>
                </c:pt>
                <c:pt idx="3">
                  <c:v>1.1299999999999999E-2</c:v>
                </c:pt>
                <c:pt idx="4">
                  <c:v>1.3049359261913097E-2</c:v>
                </c:pt>
                <c:pt idx="5">
                  <c:v>5.272407732864675E-3</c:v>
                </c:pt>
                <c:pt idx="6">
                  <c:v>9.1074681238615673E-3</c:v>
                </c:pt>
                <c:pt idx="7">
                  <c:v>1.572860258322737E-2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58-4F4E-A7EB-DA93467EC890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Ongantíð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'Ark1'!$B$6:$I$6</c:f>
              <c:numCache>
                <c:formatCode>0%</c:formatCode>
                <c:ptCount val="8"/>
                <c:pt idx="0">
                  <c:v>0.02</c:v>
                </c:pt>
                <c:pt idx="1">
                  <c:v>0.04</c:v>
                </c:pt>
                <c:pt idx="2">
                  <c:v>0.03</c:v>
                </c:pt>
                <c:pt idx="3">
                  <c:v>1.78E-2</c:v>
                </c:pt>
                <c:pt idx="4">
                  <c:v>1.8722770518766637E-2</c:v>
                </c:pt>
                <c:pt idx="5">
                  <c:v>2.10896309314587E-2</c:v>
                </c:pt>
                <c:pt idx="6">
                  <c:v>2.185792349726776E-2</c:v>
                </c:pt>
                <c:pt idx="7">
                  <c:v>3.8352052383808531E-2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58-4F4E-A7EB-DA93467EC890}"/>
            </c:ext>
          </c:extLst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'Ark1'!$B$7:$I$7</c:f>
              <c:numCache>
                <c:formatCode>0%</c:formatCode>
                <c:ptCount val="8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1.9900000000000001E-2</c:v>
                </c:pt>
                <c:pt idx="4">
                  <c:v>1.9689051794387562E-2</c:v>
                </c:pt>
                <c:pt idx="5">
                  <c:v>2.10896309314587E-2</c:v>
                </c:pt>
                <c:pt idx="6">
                  <c:v>5.4644808743169399E-3</c:v>
                </c:pt>
                <c:pt idx="7">
                  <c:v>1.2860618773435518E-2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58-4F4E-A7EB-DA93467EC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905280"/>
        <c:axId val="71906816"/>
      </c:barChart>
      <c:catAx>
        <c:axId val="719052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1906816"/>
        <c:crosses val="autoZero"/>
        <c:auto val="1"/>
        <c:lblAlgn val="ctr"/>
        <c:lblOffset val="100"/>
        <c:noMultiLvlLbl val="0"/>
      </c:catAx>
      <c:valAx>
        <c:axId val="71906816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1905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647179715743079E-2"/>
          <c:y val="0.89730145213195167"/>
          <c:w val="0.91629042242361214"/>
          <c:h val="8.7509049910856382E-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7847412921518534E-2"/>
          <c:w val="0.88637696231367302"/>
          <c:h val="0.762511800764817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4 ferðir um vikuna ella meira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7F4-4876-B462-B5D85AC77C8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7F4-4876-B462-B5D85AC77C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'Ark1'!$B$2:$I$2</c:f>
              <c:numCache>
                <c:formatCode>0%</c:formatCode>
                <c:ptCount val="8"/>
                <c:pt idx="0">
                  <c:v>0.21</c:v>
                </c:pt>
                <c:pt idx="1">
                  <c:v>0.16</c:v>
                </c:pt>
                <c:pt idx="2">
                  <c:v>0.13</c:v>
                </c:pt>
                <c:pt idx="3">
                  <c:v>0.13</c:v>
                </c:pt>
                <c:pt idx="4">
                  <c:v>0.19778156252857576</c:v>
                </c:pt>
                <c:pt idx="5">
                  <c:v>0.19683655536028119</c:v>
                </c:pt>
                <c:pt idx="6">
                  <c:v>0.20036429872495445</c:v>
                </c:pt>
                <c:pt idx="7">
                  <c:v>0.15324101185449224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F4-4876-B462-B5D85AC77C84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1-3 ferðir um vikuna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'Ark1'!$B$3:$I$3</c:f>
              <c:numCache>
                <c:formatCode>0%</c:formatCode>
                <c:ptCount val="8"/>
                <c:pt idx="0">
                  <c:v>0.72</c:v>
                </c:pt>
                <c:pt idx="1">
                  <c:v>0.77</c:v>
                </c:pt>
                <c:pt idx="2">
                  <c:v>0.81</c:v>
                </c:pt>
                <c:pt idx="3">
                  <c:v>0.80020000000000002</c:v>
                </c:pt>
                <c:pt idx="4">
                  <c:v>0.73516751281867398</c:v>
                </c:pt>
                <c:pt idx="5">
                  <c:v>0.74692442882249566</c:v>
                </c:pt>
                <c:pt idx="6">
                  <c:v>0.72677595628415304</c:v>
                </c:pt>
                <c:pt idx="7">
                  <c:v>0.77212782389834844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F4-4876-B462-B5D85AC77C84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1-3 ferðir um mánaðin</c:v>
                </c:pt>
              </c:strCache>
            </c:strRef>
          </c:tx>
          <c:spPr>
            <a:gradFill rotWithShape="1">
              <a:gsLst>
                <a:gs pos="0">
                  <a:srgbClr val="8B5D3D">
                    <a:shade val="51000"/>
                    <a:satMod val="130000"/>
                  </a:srgbClr>
                </a:gs>
                <a:gs pos="80000">
                  <a:srgbClr val="8B5D3D">
                    <a:shade val="93000"/>
                    <a:satMod val="130000"/>
                  </a:srgbClr>
                </a:gs>
                <a:gs pos="100000">
                  <a:srgbClr val="8B5D3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'Ark1'!$B$4:$I$4</c:f>
              <c:numCache>
                <c:formatCode>0%</c:formatCode>
                <c:ptCount val="8"/>
                <c:pt idx="0">
                  <c:v>0.06</c:v>
                </c:pt>
                <c:pt idx="1">
                  <c:v>0.06</c:v>
                </c:pt>
                <c:pt idx="2">
                  <c:v>0.03</c:v>
                </c:pt>
                <c:pt idx="3">
                  <c:v>6.1400000000000003E-2</c:v>
                </c:pt>
                <c:pt idx="4">
                  <c:v>4.3190417792791862E-2</c:v>
                </c:pt>
                <c:pt idx="5">
                  <c:v>4.0421792618629174E-2</c:v>
                </c:pt>
                <c:pt idx="6">
                  <c:v>5.6466302367941715E-2</c:v>
                </c:pt>
                <c:pt idx="7">
                  <c:v>6.3833927895855277E-2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F4-4876-B462-B5D85AC77C84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Minni enn eina ferð um mánaðin</c:v>
                </c:pt>
              </c:strCache>
            </c:strRef>
          </c:tx>
          <c:invertIfNegative val="0"/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'Ark1'!$B$5:$I$5</c:f>
              <c:numCache>
                <c:formatCode>General</c:formatCode>
                <c:ptCount val="8"/>
                <c:pt idx="0" formatCode="0%">
                  <c:v>0.01</c:v>
                </c:pt>
                <c:pt idx="2" formatCode="0%">
                  <c:v>0.02</c:v>
                </c:pt>
                <c:pt idx="6" formatCode="0%">
                  <c:v>5.4644808743169399E-3</c:v>
                </c:pt>
                <c:pt idx="7" formatCode="0%">
                  <c:v>1.1524692890515996E-3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F4-4876-B462-B5D85AC77C84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Ongantíð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'Ark1'!$B$6:$I$6</c:f>
              <c:numCache>
                <c:formatCode>0%</c:formatCode>
                <c:ptCount val="8"/>
                <c:pt idx="1">
                  <c:v>0.01</c:v>
                </c:pt>
                <c:pt idx="4">
                  <c:v>5.9757081083073203E-3</c:v>
                </c:pt>
                <c:pt idx="6">
                  <c:v>7.2859744990892532E-3</c:v>
                </c:pt>
                <c:pt idx="7">
                  <c:v>9.6447670622524882E-3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F4-4876-B462-B5D85AC77C84}"/>
            </c:ext>
          </c:extLst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'Ark1'!$B$7:$I$7</c:f>
              <c:numCache>
                <c:formatCode>0%</c:formatCode>
                <c:ptCount val="8"/>
                <c:pt idx="1">
                  <c:v>0.01</c:v>
                </c:pt>
                <c:pt idx="4">
                  <c:v>1.4464173347793546E-2</c:v>
                </c:pt>
                <c:pt idx="5">
                  <c:v>8.7873462214411256E-3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F4-4876-B462-B5D85AC77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969792"/>
        <c:axId val="71979776"/>
      </c:barChart>
      <c:catAx>
        <c:axId val="71969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1979776"/>
        <c:crosses val="autoZero"/>
        <c:auto val="1"/>
        <c:lblAlgn val="ctr"/>
        <c:lblOffset val="100"/>
        <c:noMultiLvlLbl val="0"/>
      </c:catAx>
      <c:valAx>
        <c:axId val="71979776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1969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308114197989402E-2"/>
          <c:y val="0.89730145213195167"/>
          <c:w val="0.89899482493933547"/>
          <c:h val="8.7509049910856382E-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45555390481851"/>
          <c:y val="2.9100529100529099E-2"/>
          <c:w val="0.84944300004952211"/>
          <c:h val="0.720078948464775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4 ferðir um vikuna ella meira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114-4B59-900A-2F39F0C704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14-4B59-900A-2F39F0C704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'Ark1'!$B$1:$E$1</c:f>
              <c:strCache>
                <c:ptCount val="4"/>
                <c:pt idx="0">
                  <c:v>Ítrótt</c:v>
                </c:pt>
                <c:pt idx="1">
                  <c:v>Frukt</c:v>
                </c:pt>
                <c:pt idx="2">
                  <c:v>Grønmeti</c:v>
                </c:pt>
                <c:pt idx="3">
                  <c:v>Fisk</c:v>
                </c:pt>
              </c:strCache>
            </c:strRef>
          </c:cat>
          <c:val>
            <c:numRef>
              <c:f>'Ark1'!$B$2:$E$2</c:f>
              <c:numCache>
                <c:formatCode>0%</c:formatCode>
                <c:ptCount val="4"/>
                <c:pt idx="0">
                  <c:v>0.35644596747332918</c:v>
                </c:pt>
                <c:pt idx="1">
                  <c:v>0.54997102399644471</c:v>
                </c:pt>
                <c:pt idx="2">
                  <c:v>0.52375805289408839</c:v>
                </c:pt>
                <c:pt idx="3">
                  <c:v>0.15324101185449224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14-4B59-900A-2F39F0C7041B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1 - 3 ferðir um vikuna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'Ark1'!$B$1:$E$1</c:f>
              <c:strCache>
                <c:ptCount val="4"/>
                <c:pt idx="0">
                  <c:v>Ítrótt</c:v>
                </c:pt>
                <c:pt idx="1">
                  <c:v>Frukt</c:v>
                </c:pt>
                <c:pt idx="2">
                  <c:v>Grønmeti</c:v>
                </c:pt>
                <c:pt idx="3">
                  <c:v>Fisk</c:v>
                </c:pt>
              </c:strCache>
            </c:strRef>
          </c:cat>
          <c:val>
            <c:numRef>
              <c:f>'Ark1'!$B$3:$E$3</c:f>
              <c:numCache>
                <c:formatCode>0%</c:formatCode>
                <c:ptCount val="4"/>
                <c:pt idx="0">
                  <c:v>0.39485621734605886</c:v>
                </c:pt>
                <c:pt idx="1">
                  <c:v>0.35018749624011325</c:v>
                </c:pt>
                <c:pt idx="2">
                  <c:v>0.36904791726025699</c:v>
                </c:pt>
                <c:pt idx="3">
                  <c:v>0.77212782389834844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14-4B59-900A-2F39F0C7041B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1 - 3 ferðir um mánaðin</c:v>
                </c:pt>
              </c:strCache>
            </c:strRef>
          </c:tx>
          <c:spPr>
            <a:gradFill rotWithShape="1">
              <a:gsLst>
                <a:gs pos="0">
                  <a:srgbClr val="8B5D3D">
                    <a:shade val="51000"/>
                    <a:satMod val="130000"/>
                  </a:srgbClr>
                </a:gs>
                <a:gs pos="80000">
                  <a:srgbClr val="8B5D3D">
                    <a:shade val="93000"/>
                    <a:satMod val="130000"/>
                  </a:srgbClr>
                </a:gs>
                <a:gs pos="100000">
                  <a:srgbClr val="8B5D3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'Ark1'!$B$1:$E$1</c:f>
              <c:strCache>
                <c:ptCount val="4"/>
                <c:pt idx="0">
                  <c:v>Ítrótt</c:v>
                </c:pt>
                <c:pt idx="1">
                  <c:v>Frukt</c:v>
                </c:pt>
                <c:pt idx="2">
                  <c:v>Grønmeti</c:v>
                </c:pt>
                <c:pt idx="3">
                  <c:v>Fisk</c:v>
                </c:pt>
              </c:strCache>
            </c:strRef>
          </c:cat>
          <c:val>
            <c:numRef>
              <c:f>'Ark1'!$B$4:$E$4</c:f>
              <c:numCache>
                <c:formatCode>0%</c:formatCode>
                <c:ptCount val="4"/>
                <c:pt idx="0">
                  <c:v>4.7145837271454168E-2</c:v>
                </c:pt>
                <c:pt idx="1">
                  <c:v>3.9064930523804942E-2</c:v>
                </c:pt>
                <c:pt idx="2">
                  <c:v>4.0252756105183175E-2</c:v>
                </c:pt>
                <c:pt idx="3">
                  <c:v>6.3833927895855277E-2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14-4B59-900A-2F39F0C7041B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Minni enn eina ferð um mánaðin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'Ark1'!$B$1:$E$1</c:f>
              <c:strCache>
                <c:ptCount val="4"/>
                <c:pt idx="0">
                  <c:v>Ítrótt</c:v>
                </c:pt>
                <c:pt idx="1">
                  <c:v>Frukt</c:v>
                </c:pt>
                <c:pt idx="2">
                  <c:v>Grønmeti</c:v>
                </c:pt>
                <c:pt idx="3">
                  <c:v>Fisk</c:v>
                </c:pt>
              </c:strCache>
            </c:strRef>
          </c:cat>
          <c:val>
            <c:numRef>
              <c:f>'Ark1'!$B$5:$E$5</c:f>
              <c:numCache>
                <c:formatCode>0%</c:formatCode>
                <c:ptCount val="4"/>
                <c:pt idx="0">
                  <c:v>3.663987359524138E-2</c:v>
                </c:pt>
                <c:pt idx="1">
                  <c:v>1.5389313282836829E-2</c:v>
                </c:pt>
                <c:pt idx="2">
                  <c:v>1.572860258322737E-2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14-4B59-900A-2F39F0C7041B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Ongantíð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'Ark1'!$B$1:$E$1</c:f>
              <c:strCache>
                <c:ptCount val="4"/>
                <c:pt idx="0">
                  <c:v>Ítrótt</c:v>
                </c:pt>
                <c:pt idx="1">
                  <c:v>Frukt</c:v>
                </c:pt>
                <c:pt idx="2">
                  <c:v>Grønmeti</c:v>
                </c:pt>
                <c:pt idx="3">
                  <c:v>Fisk</c:v>
                </c:pt>
              </c:strCache>
            </c:strRef>
          </c:cat>
          <c:val>
            <c:numRef>
              <c:f>'Ark1'!$B$6:$E$6</c:f>
              <c:numCache>
                <c:formatCode>0%</c:formatCode>
                <c:ptCount val="4"/>
                <c:pt idx="0">
                  <c:v>0.16028908004995082</c:v>
                </c:pt>
                <c:pt idx="1">
                  <c:v>3.2603907437883835E-2</c:v>
                </c:pt>
                <c:pt idx="2">
                  <c:v>3.8352052383808531E-2</c:v>
                </c:pt>
                <c:pt idx="3">
                  <c:v>9.6447670622524882E-3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14-4B59-900A-2F39F0C7041B}"/>
            </c:ext>
          </c:extLst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cat>
            <c:strRef>
              <c:f>'Ark1'!$B$1:$E$1</c:f>
              <c:strCache>
                <c:ptCount val="4"/>
                <c:pt idx="0">
                  <c:v>Ítrótt</c:v>
                </c:pt>
                <c:pt idx="1">
                  <c:v>Frukt</c:v>
                </c:pt>
                <c:pt idx="2">
                  <c:v>Grønmeti</c:v>
                </c:pt>
                <c:pt idx="3">
                  <c:v>Fisk</c:v>
                </c:pt>
              </c:strCache>
            </c:strRef>
          </c:cat>
          <c:val>
            <c:numRef>
              <c:f>'Ark1'!$B$7:$E$7</c:f>
              <c:numCache>
                <c:formatCode>0%</c:formatCode>
                <c:ptCount val="4"/>
                <c:pt idx="1">
                  <c:v>1.2783328518916399E-2</c:v>
                </c:pt>
                <c:pt idx="2">
                  <c:v>1.2860618773435518E-2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14-4B59-900A-2F39F0C70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075904"/>
        <c:axId val="72085888"/>
      </c:barChart>
      <c:catAx>
        <c:axId val="72075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2085888"/>
        <c:crosses val="autoZero"/>
        <c:auto val="1"/>
        <c:lblAlgn val="ctr"/>
        <c:lblOffset val="100"/>
        <c:noMultiLvlLbl val="0"/>
      </c:catAx>
      <c:valAx>
        <c:axId val="72085888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72075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9810701728321701E-2"/>
          <c:y val="0.89268008165645962"/>
          <c:w val="0.87226526519090775"/>
          <c:h val="9.1446902470524519E-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Meðal av frukt um dagin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rgbClr val="53548A">
                      <a:shade val="51000"/>
                      <a:satMod val="130000"/>
                    </a:srgbClr>
                  </a:gs>
                  <a:gs pos="80000">
                    <a:srgbClr val="53548A">
                      <a:shade val="93000"/>
                      <a:satMod val="130000"/>
                    </a:srgbClr>
                  </a:gs>
                  <a:gs pos="100000">
                    <a:srgbClr val="53548A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61F-4925-A0BC-6EA61D00D333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rgbClr val="53548A">
                      <a:shade val="51000"/>
                      <a:satMod val="130000"/>
                    </a:srgbClr>
                  </a:gs>
                  <a:gs pos="80000">
                    <a:srgbClr val="53548A">
                      <a:shade val="93000"/>
                      <a:satMod val="130000"/>
                    </a:srgbClr>
                  </a:gs>
                  <a:gs pos="100000">
                    <a:srgbClr val="53548A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61F-4925-A0BC-6EA61D00D33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'Ark1'!$B$2:$B$11</c:f>
              <c:numCache>
                <c:formatCode>0</c:formatCode>
                <c:ptCount val="10"/>
                <c:pt idx="0">
                  <c:v>214</c:v>
                </c:pt>
                <c:pt idx="1">
                  <c:v>199</c:v>
                </c:pt>
                <c:pt idx="2">
                  <c:v>250</c:v>
                </c:pt>
                <c:pt idx="3">
                  <c:v>252</c:v>
                </c:pt>
                <c:pt idx="4">
                  <c:v>219</c:v>
                </c:pt>
                <c:pt idx="5">
                  <c:v>225</c:v>
                </c:pt>
                <c:pt idx="6">
                  <c:v>229</c:v>
                </c:pt>
                <c:pt idx="7">
                  <c:v>232</c:v>
                </c:pt>
                <c:pt idx="8">
                  <c:v>213</c:v>
                </c:pt>
                <c:pt idx="9">
                  <c:v>215.9509708498677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1F-4925-A0BC-6EA61D00D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128384"/>
        <c:axId val="72129920"/>
      </c:barChart>
      <c:catAx>
        <c:axId val="7212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129920"/>
        <c:crosses val="autoZero"/>
        <c:auto val="1"/>
        <c:lblAlgn val="ctr"/>
        <c:lblOffset val="100"/>
        <c:noMultiLvlLbl val="0"/>
      </c:catAx>
      <c:valAx>
        <c:axId val="72129920"/>
        <c:scaling>
          <c:orientation val="minMax"/>
          <c:max val="6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212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>
                <a:solidFill>
                  <a:schemeClr val="accent1"/>
                </a:solidFill>
              </a:rPr>
              <a:t>2014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18-4717-9A13-A39C11197DE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18-4717-9A13-A39C11197DE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18-4717-9A13-A39C11197D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'Ark1'!$A$2:$A$6</c:f>
              <c:strCache>
                <c:ptCount val="5"/>
                <c:pt idx="0">
                  <c:v>Undirvekt</c:v>
                </c:pt>
                <c:pt idx="1">
                  <c:v>Normalvekt</c:v>
                </c:pt>
                <c:pt idx="2">
                  <c:v>Yvirvekt</c:v>
                </c:pt>
                <c:pt idx="3">
                  <c:v>Fiti</c:v>
                </c:pt>
                <c:pt idx="4">
                  <c:v>Ikki upplýst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1.6013892607237533E-2</c:v>
                </c:pt>
                <c:pt idx="1">
                  <c:v>0.39505732556397499</c:v>
                </c:pt>
                <c:pt idx="2">
                  <c:v>0.37184010809257351</c:v>
                </c:pt>
                <c:pt idx="3">
                  <c:v>0.17518480841802295</c:v>
                </c:pt>
                <c:pt idx="4">
                  <c:v>4.1903865318191097E-2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18-4717-9A13-A39C11197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o-F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9100529100529099E-2"/>
          <c:w val="0.88637696231367302"/>
          <c:h val="0.765927384076990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Undirvekt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7DE-4842-BC74-956B704DE22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7DE-4842-BC74-956B704DE224}"/>
              </c:ext>
            </c:extLst>
          </c:dPt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'Ark1'!$B$2:$I$2</c:f>
              <c:numCache>
                <c:formatCode>0%</c:formatCode>
                <c:ptCount val="8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1.12E-2</c:v>
                </c:pt>
                <c:pt idx="4">
                  <c:v>4.3198588139013103E-2</c:v>
                </c:pt>
                <c:pt idx="5">
                  <c:v>1.2302284710017574E-2</c:v>
                </c:pt>
                <c:pt idx="6">
                  <c:v>2.5633269156804521E-2</c:v>
                </c:pt>
                <c:pt idx="7">
                  <c:v>1.6013892607237533E-2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DE-4842-BC74-956B704DE224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Normalvekt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'Ark1'!$B$3:$I$3</c:f>
              <c:numCache>
                <c:formatCode>0%</c:formatCode>
                <c:ptCount val="8"/>
                <c:pt idx="0">
                  <c:v>0.45</c:v>
                </c:pt>
                <c:pt idx="1">
                  <c:v>0.48</c:v>
                </c:pt>
                <c:pt idx="2">
                  <c:v>0.47</c:v>
                </c:pt>
                <c:pt idx="3">
                  <c:v>0.41170000000000001</c:v>
                </c:pt>
                <c:pt idx="4">
                  <c:v>0.47138579287381976</c:v>
                </c:pt>
                <c:pt idx="5">
                  <c:v>0.39894551845342707</c:v>
                </c:pt>
                <c:pt idx="6">
                  <c:v>0.39083255004712092</c:v>
                </c:pt>
                <c:pt idx="7">
                  <c:v>0.39505732556397499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DE-4842-BC74-956B704DE224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Yvirvekt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'Ark1'!$B$4:$I$4</c:f>
              <c:numCache>
                <c:formatCode>0%</c:formatCode>
                <c:ptCount val="8"/>
                <c:pt idx="0">
                  <c:v>0.34</c:v>
                </c:pt>
                <c:pt idx="1">
                  <c:v>0.35</c:v>
                </c:pt>
                <c:pt idx="2">
                  <c:v>0.35</c:v>
                </c:pt>
                <c:pt idx="3">
                  <c:v>0.40400000000000003</c:v>
                </c:pt>
                <c:pt idx="4">
                  <c:v>0.3328455824045794</c:v>
                </c:pt>
                <c:pt idx="5">
                  <c:v>0.37961335676625657</c:v>
                </c:pt>
                <c:pt idx="6">
                  <c:v>0.4032498711038342</c:v>
                </c:pt>
                <c:pt idx="7">
                  <c:v>0.37184010809257351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DE-4842-BC74-956B704DE224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Fiti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'Ark1'!$B$5:$I$5</c:f>
              <c:numCache>
                <c:formatCode>0%</c:formatCode>
                <c:ptCount val="8"/>
                <c:pt idx="0">
                  <c:v>0.1</c:v>
                </c:pt>
                <c:pt idx="1">
                  <c:v>0.13</c:v>
                </c:pt>
                <c:pt idx="2">
                  <c:v>0.1</c:v>
                </c:pt>
                <c:pt idx="3">
                  <c:v>0.11550000000000001</c:v>
                </c:pt>
                <c:pt idx="4">
                  <c:v>0.11837937308634267</c:v>
                </c:pt>
                <c:pt idx="5">
                  <c:v>0.13884007029876977</c:v>
                </c:pt>
                <c:pt idx="6">
                  <c:v>0.13453557410845537</c:v>
                </c:pt>
                <c:pt idx="7">
                  <c:v>0.17518480841802295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DE-4842-BC74-956B704DE224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ikki upplýst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'Ark1'!$B$6:$I$6</c:f>
              <c:numCache>
                <c:formatCode>0%</c:formatCode>
                <c:ptCount val="8"/>
                <c:pt idx="0">
                  <c:v>0.1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5.7599999999999998E-2</c:v>
                </c:pt>
                <c:pt idx="4">
                  <c:v>3.4190663496245055E-2</c:v>
                </c:pt>
                <c:pt idx="5">
                  <c:v>7.0298769771529004E-2</c:v>
                </c:pt>
                <c:pt idx="6">
                  <c:v>4.5748735583784748E-2</c:v>
                </c:pt>
                <c:pt idx="7">
                  <c:v>4.1903865318191097E-2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DE-4842-BC74-956B704DE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677056"/>
        <c:axId val="73691136"/>
      </c:barChart>
      <c:catAx>
        <c:axId val="73677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3691136"/>
        <c:crosses val="autoZero"/>
        <c:auto val="1"/>
        <c:lblAlgn val="ctr"/>
        <c:lblOffset val="100"/>
        <c:noMultiLvlLbl val="0"/>
      </c:catAx>
      <c:valAx>
        <c:axId val="7369113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36770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8116843700136378E-2"/>
          <c:w val="0.88637696231367302"/>
          <c:h val="0.725948525848174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Av og á (Minni enn 1 ferð um mánaðin)</c:v>
                </c:pt>
              </c:strCache>
            </c:strRef>
          </c:tx>
          <c:spPr>
            <a:gradFill rotWithShape="1">
              <a:gsLst>
                <a:gs pos="0">
                  <a:srgbClr val="8B5D3D">
                    <a:shade val="51000"/>
                    <a:satMod val="130000"/>
                  </a:srgbClr>
                </a:gs>
                <a:gs pos="80000">
                  <a:srgbClr val="8B5D3D">
                    <a:shade val="93000"/>
                    <a:satMod val="130000"/>
                  </a:srgbClr>
                </a:gs>
                <a:gs pos="100000">
                  <a:srgbClr val="8B5D3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5B5-4F18-832F-A1E6B1B227F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5B5-4F18-832F-A1E6B1B227F4}"/>
              </c:ext>
            </c:extLst>
          </c:dPt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'Ark1'!$B$2:$I$2</c:f>
              <c:numCache>
                <c:formatCode>0%</c:formatCode>
                <c:ptCount val="8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1.95E-2</c:v>
                </c:pt>
                <c:pt idx="4">
                  <c:v>4.5478147654963691E-2</c:v>
                </c:pt>
                <c:pt idx="5">
                  <c:v>2.2887323943661973E-2</c:v>
                </c:pt>
                <c:pt idx="6">
                  <c:v>2.5500910746812388E-2</c:v>
                </c:pt>
                <c:pt idx="7">
                  <c:v>4.4455871519316695E-2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B5-4F18-832F-A1E6B1B227F4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Bert í vikuskiftinum og tá nakað serligt er</c:v>
                </c:pt>
              </c:strCache>
            </c:strRef>
          </c:tx>
          <c:spPr>
            <a:gradFill rotWithShape="1">
              <a:gsLst>
                <a:gs pos="0">
                  <a:srgbClr val="C4652D">
                    <a:shade val="51000"/>
                    <a:satMod val="130000"/>
                  </a:srgbClr>
                </a:gs>
                <a:gs pos="80000">
                  <a:srgbClr val="C4652D">
                    <a:shade val="93000"/>
                    <a:satMod val="130000"/>
                  </a:srgbClr>
                </a:gs>
                <a:gs pos="100000">
                  <a:srgbClr val="C4652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'Ark1'!$B$3:$I$3</c:f>
              <c:numCache>
                <c:formatCode>0%</c:formatCode>
                <c:ptCount val="8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3.61E-2</c:v>
                </c:pt>
                <c:pt idx="4">
                  <c:v>2.7854194861251631E-2</c:v>
                </c:pt>
                <c:pt idx="5">
                  <c:v>1.936619718309859E-2</c:v>
                </c:pt>
                <c:pt idx="6">
                  <c:v>2.0036429872495445E-2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B5-4F18-832F-A1E6B1B227F4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Dagliga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'Ark1'!$B$4:$I$4</c:f>
              <c:numCache>
                <c:formatCode>0%</c:formatCode>
                <c:ptCount val="8"/>
                <c:pt idx="0">
                  <c:v>0.36</c:v>
                </c:pt>
                <c:pt idx="1">
                  <c:v>0.27</c:v>
                </c:pt>
                <c:pt idx="2">
                  <c:v>0.24</c:v>
                </c:pt>
                <c:pt idx="3">
                  <c:v>0.28610000000000002</c:v>
                </c:pt>
                <c:pt idx="4">
                  <c:v>0.2591398106327284</c:v>
                </c:pt>
                <c:pt idx="5">
                  <c:v>0.24647887323943662</c:v>
                </c:pt>
                <c:pt idx="6">
                  <c:v>0.27504553734061932</c:v>
                </c:pt>
                <c:pt idx="7">
                  <c:v>0.22167483500179555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B5-4F18-832F-A1E6B1B227F4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Ongantíð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'Ark1'!$B$1:$I$1</c:f>
              <c:strCach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'Ark1'!$B$5:$I$5</c:f>
              <c:numCache>
                <c:formatCode>0%</c:formatCode>
                <c:ptCount val="8"/>
                <c:pt idx="0">
                  <c:v>0.59</c:v>
                </c:pt>
                <c:pt idx="1">
                  <c:v>0.68</c:v>
                </c:pt>
                <c:pt idx="2">
                  <c:v>0.72</c:v>
                </c:pt>
                <c:pt idx="3">
                  <c:v>0.65839999999999999</c:v>
                </c:pt>
                <c:pt idx="4">
                  <c:v>0.66752784685105637</c:v>
                </c:pt>
                <c:pt idx="5">
                  <c:v>0.71126760563380287</c:v>
                </c:pt>
                <c:pt idx="6">
                  <c:v>0.67941712204007287</c:v>
                </c:pt>
                <c:pt idx="7">
                  <c:v>0.73386929347888774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B5-4F18-832F-A1E6B1B22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62016"/>
        <c:axId val="35863552"/>
      </c:barChart>
      <c:catAx>
        <c:axId val="358620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5863552"/>
        <c:crosses val="autoZero"/>
        <c:auto val="1"/>
        <c:lblAlgn val="ctr"/>
        <c:lblOffset val="100"/>
        <c:noMultiLvlLbl val="0"/>
      </c:catAx>
      <c:valAx>
        <c:axId val="3586355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58620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Undirvekt</c:v>
                </c:pt>
              </c:strCache>
            </c:strRef>
          </c:tx>
          <c:spPr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6A49-4E00-99EE-95A4C0162CB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6A49-4E00-99EE-95A4C0162C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fo-F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'Ark1'!$B$2:$H$2</c:f>
              <c:numCache>
                <c:formatCode>0%</c:formatCode>
                <c:ptCount val="7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1.12E-2</c:v>
                </c:pt>
                <c:pt idx="4">
                  <c:v>4.3198588139013103E-2</c:v>
                </c:pt>
                <c:pt idx="5">
                  <c:v>1.2302284710017574E-2</c:v>
                </c:pt>
                <c:pt idx="6">
                  <c:v>2.5633269156804521E-2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49-4E00-99EE-95A4C0162CBC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Normalvekt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fo-F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'Ark1'!$B$3:$H$3</c:f>
              <c:numCache>
                <c:formatCode>0%</c:formatCode>
                <c:ptCount val="7"/>
                <c:pt idx="0">
                  <c:v>0.45</c:v>
                </c:pt>
                <c:pt idx="1">
                  <c:v>0.48</c:v>
                </c:pt>
                <c:pt idx="2">
                  <c:v>0.47</c:v>
                </c:pt>
                <c:pt idx="3">
                  <c:v>0.41170000000000001</c:v>
                </c:pt>
                <c:pt idx="4">
                  <c:v>0.47138579287381976</c:v>
                </c:pt>
                <c:pt idx="5">
                  <c:v>0.39894551845342707</c:v>
                </c:pt>
                <c:pt idx="6">
                  <c:v>0.39083255004712092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49-4E00-99EE-95A4C0162CBC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Yvirvekt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fo-F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'Ark1'!$B$4:$H$4</c:f>
              <c:numCache>
                <c:formatCode>0%</c:formatCode>
                <c:ptCount val="7"/>
                <c:pt idx="0">
                  <c:v>0.34</c:v>
                </c:pt>
                <c:pt idx="1">
                  <c:v>0.35</c:v>
                </c:pt>
                <c:pt idx="2">
                  <c:v>0.35</c:v>
                </c:pt>
                <c:pt idx="3">
                  <c:v>0.40400000000000003</c:v>
                </c:pt>
                <c:pt idx="4">
                  <c:v>0.3328455824045794</c:v>
                </c:pt>
                <c:pt idx="5">
                  <c:v>0.37961335676625657</c:v>
                </c:pt>
                <c:pt idx="6">
                  <c:v>0.4032498711038342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49-4E00-99EE-95A4C0162CBC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Fiti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fo-F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'Ark1'!$B$5:$H$5</c:f>
              <c:numCache>
                <c:formatCode>0%</c:formatCode>
                <c:ptCount val="7"/>
                <c:pt idx="0">
                  <c:v>0.1</c:v>
                </c:pt>
                <c:pt idx="1">
                  <c:v>0.13</c:v>
                </c:pt>
                <c:pt idx="2">
                  <c:v>0.1</c:v>
                </c:pt>
                <c:pt idx="3">
                  <c:v>0.11550000000000001</c:v>
                </c:pt>
                <c:pt idx="4">
                  <c:v>0.11837937308634267</c:v>
                </c:pt>
                <c:pt idx="5">
                  <c:v>0.13884007029876977</c:v>
                </c:pt>
                <c:pt idx="6">
                  <c:v>0.13453557410845537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49-4E00-99EE-95A4C0162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18496"/>
        <c:axId val="73820032"/>
      </c:lineChart>
      <c:catAx>
        <c:axId val="7381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3820032"/>
        <c:crosses val="autoZero"/>
        <c:auto val="1"/>
        <c:lblAlgn val="ctr"/>
        <c:lblOffset val="100"/>
        <c:noMultiLvlLbl val="0"/>
      </c:catAx>
      <c:valAx>
        <c:axId val="73820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38184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DC6-400E-88E7-DE7462AF3F2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C6-400E-88E7-DE7462AF3F2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Undirvekt</c:v>
                </c:pt>
                <c:pt idx="1">
                  <c:v>Normalvekt</c:v>
                </c:pt>
                <c:pt idx="2">
                  <c:v>Yvirvekt</c:v>
                </c:pt>
                <c:pt idx="3">
                  <c:v>Fiti</c:v>
                </c:pt>
                <c:pt idx="4">
                  <c:v>Ikki upplýst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1.5129754677578197E-2</c:v>
                </c:pt>
                <c:pt idx="1">
                  <c:v>0.48025199915924294</c:v>
                </c:pt>
                <c:pt idx="2">
                  <c:v>0.3108111559151655</c:v>
                </c:pt>
                <c:pt idx="3">
                  <c:v>0.11883810972228971</c:v>
                </c:pt>
                <c:pt idx="4">
                  <c:v>7.4968980525723608E-2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C6-400E-88E7-DE7462AF3F2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Undirvekt</c:v>
                </c:pt>
                <c:pt idx="1">
                  <c:v>Normalvekt</c:v>
                </c:pt>
                <c:pt idx="2">
                  <c:v>Yvirvekt</c:v>
                </c:pt>
                <c:pt idx="3">
                  <c:v>Fiti</c:v>
                </c:pt>
                <c:pt idx="4">
                  <c:v>Ikki upplýst</c:v>
                </c:pt>
              </c:strCache>
            </c:strRef>
          </c:cat>
          <c:val>
            <c:numRef>
              <c:f>'Ark1'!$C$2:$C$6</c:f>
              <c:numCache>
                <c:formatCode>0%</c:formatCode>
                <c:ptCount val="5"/>
                <c:pt idx="0">
                  <c:v>1.6836451458450055E-2</c:v>
                </c:pt>
                <c:pt idx="1">
                  <c:v>0.31579635225752573</c:v>
                </c:pt>
                <c:pt idx="2">
                  <c:v>0.42861847163715466</c:v>
                </c:pt>
                <c:pt idx="3">
                  <c:v>0.22760703146034633</c:v>
                </c:pt>
                <c:pt idx="4">
                  <c:v>1.1141693186523307E-2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C6-400E-88E7-DE7462AF3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969664"/>
        <c:axId val="73971200"/>
      </c:barChart>
      <c:catAx>
        <c:axId val="7396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3971200"/>
        <c:crosses val="autoZero"/>
        <c:auto val="1"/>
        <c:lblAlgn val="ctr"/>
        <c:lblOffset val="100"/>
        <c:noMultiLvlLbl val="0"/>
      </c:catAx>
      <c:valAx>
        <c:axId val="73971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39696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21995245877284"/>
          <c:y val="2.9100529100529099E-2"/>
          <c:w val="0.85467860149556774"/>
          <c:h val="0.795027913177519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Undirvekt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2D-4B6A-9A6A-4349002B35E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2D-4B6A-9A6A-4349002B35E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'Ark1'!$B$2:$F$2</c:f>
              <c:numCache>
                <c:formatCode>General</c:formatCode>
                <c:ptCount val="5"/>
                <c:pt idx="0" formatCode="0%">
                  <c:v>5.1875115548258688E-2</c:v>
                </c:pt>
                <c:pt idx="4" formatCode="0%">
                  <c:v>2.5230621712989086E-2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2D-4B6A-9A6A-4349002B35E6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Normalvekt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'Ark1'!$B$3:$F$3</c:f>
              <c:numCache>
                <c:formatCode>0%</c:formatCode>
                <c:ptCount val="5"/>
                <c:pt idx="0">
                  <c:v>0.71277445524227112</c:v>
                </c:pt>
                <c:pt idx="1">
                  <c:v>0.35508997416643329</c:v>
                </c:pt>
                <c:pt idx="2">
                  <c:v>0.38210577127437628</c:v>
                </c:pt>
                <c:pt idx="3">
                  <c:v>0.3379199550257373</c:v>
                </c:pt>
                <c:pt idx="4">
                  <c:v>0.27308440311148274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2D-4B6A-9A6A-4349002B35E6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Yvirvekt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'Ark1'!$B$4:$F$4</c:f>
              <c:numCache>
                <c:formatCode>0%</c:formatCode>
                <c:ptCount val="5"/>
                <c:pt idx="0">
                  <c:v>0.15290250421622598</c:v>
                </c:pt>
                <c:pt idx="1">
                  <c:v>0.37370827729754097</c:v>
                </c:pt>
                <c:pt idx="2">
                  <c:v>0.44809236352652204</c:v>
                </c:pt>
                <c:pt idx="3">
                  <c:v>0.43255348127995119</c:v>
                </c:pt>
                <c:pt idx="4">
                  <c:v>0.42106112345521202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2D-4B6A-9A6A-4349002B35E6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Fiti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'Ark1'!$B$5:$F$5</c:f>
              <c:numCache>
                <c:formatCode>0%</c:formatCode>
                <c:ptCount val="5"/>
                <c:pt idx="0">
                  <c:v>5.0800872863485662E-2</c:v>
                </c:pt>
                <c:pt idx="1">
                  <c:v>0.23335419459625301</c:v>
                </c:pt>
                <c:pt idx="2">
                  <c:v>0.14378291481539129</c:v>
                </c:pt>
                <c:pt idx="3">
                  <c:v>0.19310744778672082</c:v>
                </c:pt>
                <c:pt idx="4">
                  <c:v>0.21655920431853098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2D-4B6A-9A6A-4349002B35E6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Ikki upplýst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'Ark1'!$B$6:$F$6</c:f>
              <c:numCache>
                <c:formatCode>0%</c:formatCode>
                <c:ptCount val="5"/>
                <c:pt idx="0">
                  <c:v>3.164705212975865E-2</c:v>
                </c:pt>
                <c:pt idx="1">
                  <c:v>3.7847553939772703E-2</c:v>
                </c:pt>
                <c:pt idx="2">
                  <c:v>2.6018950383710319E-2</c:v>
                </c:pt>
                <c:pt idx="3">
                  <c:v>3.6419115907590761E-2</c:v>
                </c:pt>
                <c:pt idx="4">
                  <c:v>6.4064647401785149E-2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D-4B6A-9A6A-4349002B3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907200"/>
        <c:axId val="73913088"/>
      </c:barChart>
      <c:catAx>
        <c:axId val="7390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3913088"/>
        <c:crosses val="autoZero"/>
        <c:auto val="1"/>
        <c:lblAlgn val="ctr"/>
        <c:lblOffset val="100"/>
        <c:noMultiLvlLbl val="0"/>
      </c:catAx>
      <c:valAx>
        <c:axId val="739130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39072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438086"/>
              </a:solidFill>
            </c:spPr>
            <c:extLst>
              <c:ext xmlns:c16="http://schemas.microsoft.com/office/drawing/2014/chart" uri="{C3380CC4-5D6E-409C-BE32-E72D297353CC}">
                <c16:uniqueId val="{00000001-20FD-477E-87D6-23CEFA7B6217}"/>
              </c:ext>
            </c:extLst>
          </c:dPt>
          <c:dPt>
            <c:idx val="2"/>
            <c:invertIfNegative val="0"/>
            <c:bubble3D val="0"/>
            <c:spPr>
              <a:solidFill>
                <a:srgbClr val="C4652D"/>
              </a:solidFill>
            </c:spPr>
            <c:extLst>
              <c:ext xmlns:c16="http://schemas.microsoft.com/office/drawing/2014/chart" uri="{C3380CC4-5D6E-409C-BE32-E72D297353CC}">
                <c16:uniqueId val="{00000003-20FD-477E-87D6-23CEFA7B621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'Ark1'!$B$2</c:f>
              <c:numCache>
                <c:formatCode>0.0</c:formatCode>
                <c:ptCount val="1"/>
                <c:pt idx="0">
                  <c:v>7.3448275862068968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FD-477E-87D6-23CEFA7B6217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'Ark1'!$C$2</c:f>
              <c:numCache>
                <c:formatCode>0.0</c:formatCode>
                <c:ptCount val="1"/>
                <c:pt idx="0">
                  <c:v>7.6571428571428575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FD-477E-87D6-23CEFA7B6217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'Ark1'!$D$2</c:f>
              <c:numCache>
                <c:formatCode>0.0</c:formatCode>
                <c:ptCount val="1"/>
                <c:pt idx="0">
                  <c:v>7.6477272727272725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FD-477E-87D6-23CEFA7B6217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'Ark1'!$E$2</c:f>
              <c:numCache>
                <c:formatCode>0.0</c:formatCode>
                <c:ptCount val="1"/>
                <c:pt idx="0">
                  <c:v>7.5983606557377046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FD-477E-87D6-23CEFA7B6217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'Ark1'!$F$2</c:f>
              <c:numCache>
                <c:formatCode>0.0</c:formatCode>
                <c:ptCount val="1"/>
                <c:pt idx="0">
                  <c:v>7.4432989690721651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FD-477E-87D6-23CEFA7B6217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Miðal, samlað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'Ark1'!$G$2</c:f>
              <c:numCache>
                <c:formatCode>0.0</c:formatCode>
                <c:ptCount val="1"/>
                <c:pt idx="0">
                  <c:v>7.530075187969925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0FD-477E-87D6-23CEFA7B6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421376"/>
        <c:axId val="74422912"/>
      </c:barChart>
      <c:catAx>
        <c:axId val="744213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4422912"/>
        <c:crosses val="autoZero"/>
        <c:auto val="1"/>
        <c:lblAlgn val="ctr"/>
        <c:lblOffset val="100"/>
        <c:noMultiLvlLbl val="0"/>
      </c:catAx>
      <c:valAx>
        <c:axId val="74422912"/>
        <c:scaling>
          <c:orientation val="minMax"/>
          <c:max val="1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44213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51D-44AB-9F9B-184B1ABD1EE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51D-44AB-9F9B-184B1ABD1EE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'Ark1'!$B$2</c:f>
              <c:numCache>
                <c:formatCode>0.0</c:formatCode>
                <c:ptCount val="1"/>
                <c:pt idx="0">
                  <c:v>7.5813148788927336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1D-44AB-9F9B-184B1ABD1EE1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'Ark1'!$C$2</c:f>
              <c:numCache>
                <c:formatCode>0.0</c:formatCode>
                <c:ptCount val="1"/>
                <c:pt idx="0">
                  <c:v>7.4691358024691361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1D-44AB-9F9B-184B1ABD1EE1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'Ark1'!$D$2</c:f>
              <c:numCache>
                <c:formatCode>0.0</c:formatCode>
                <c:ptCount val="1"/>
                <c:pt idx="0">
                  <c:v>7.530075187969925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1D-44AB-9F9B-184B1ABD1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549120"/>
        <c:axId val="74550656"/>
      </c:barChart>
      <c:catAx>
        <c:axId val="74549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550656"/>
        <c:crosses val="autoZero"/>
        <c:auto val="1"/>
        <c:lblAlgn val="ctr"/>
        <c:lblOffset val="100"/>
        <c:noMultiLvlLbl val="0"/>
      </c:catAx>
      <c:valAx>
        <c:axId val="74550656"/>
        <c:scaling>
          <c:orientation val="minMax"/>
          <c:max val="1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45491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438086"/>
              </a:solidFill>
            </c:spPr>
            <c:extLst>
              <c:ext xmlns:c16="http://schemas.microsoft.com/office/drawing/2014/chart" uri="{C3380CC4-5D6E-409C-BE32-E72D297353CC}">
                <c16:uniqueId val="{00000001-F8FE-4AD5-A987-2F6A8335E8F7}"/>
              </c:ext>
            </c:extLst>
          </c:dPt>
          <c:dPt>
            <c:idx val="2"/>
            <c:invertIfNegative val="0"/>
            <c:bubble3D val="0"/>
            <c:spPr>
              <a:solidFill>
                <a:srgbClr val="C4652D"/>
              </a:solidFill>
            </c:spPr>
            <c:extLst>
              <c:ext xmlns:c16="http://schemas.microsoft.com/office/drawing/2014/chart" uri="{C3380CC4-5D6E-409C-BE32-E72D297353CC}">
                <c16:uniqueId val="{00000003-F8FE-4AD5-A987-2F6A8335E8F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'Ark1'!$B$2</c:f>
              <c:numCache>
                <c:formatCode>0.0</c:formatCode>
                <c:ptCount val="1"/>
                <c:pt idx="0">
                  <c:v>6.1739130434782608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E-4AD5-A987-2F6A8335E8F7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'Ark1'!$C$2</c:f>
              <c:numCache>
                <c:formatCode>0.0</c:formatCode>
                <c:ptCount val="1"/>
                <c:pt idx="0">
                  <c:v>6.4754098360655741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FE-4AD5-A987-2F6A8335E8F7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'Ark1'!$D$2</c:f>
              <c:numCache>
                <c:formatCode>0.0</c:formatCode>
                <c:ptCount val="1"/>
                <c:pt idx="0">
                  <c:v>6.3857142857142861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FE-4AD5-A987-2F6A8335E8F7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'Ark1'!$E$2</c:f>
              <c:numCache>
                <c:formatCode>0.0</c:formatCode>
                <c:ptCount val="1"/>
                <c:pt idx="0">
                  <c:v>6.39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FE-4AD5-A987-2F6A8335E8F7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'Ark1'!$F$2</c:f>
              <c:numCache>
                <c:formatCode>0.0</c:formatCode>
                <c:ptCount val="1"/>
                <c:pt idx="0">
                  <c:v>6.6390977443609023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FE-4AD5-A987-2F6A8335E8F7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Miðal, samlað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'Ark1'!$G$2</c:f>
              <c:numCache>
                <c:formatCode>0.0</c:formatCode>
                <c:ptCount val="1"/>
                <c:pt idx="0">
                  <c:v>6.4585365853658541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8FE-4AD5-A987-2F6A8335E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460160"/>
        <c:axId val="74478336"/>
      </c:barChart>
      <c:catAx>
        <c:axId val="744601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4478336"/>
        <c:crosses val="autoZero"/>
        <c:auto val="1"/>
        <c:lblAlgn val="ctr"/>
        <c:lblOffset val="100"/>
        <c:noMultiLvlLbl val="0"/>
      </c:catAx>
      <c:valAx>
        <c:axId val="74478336"/>
        <c:scaling>
          <c:orientation val="minMax"/>
          <c:max val="1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44601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92-430A-B4E0-9B14DD0F4F7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92-430A-B4E0-9B14DD0F4F7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'Ark1'!$B$2</c:f>
              <c:numCache>
                <c:formatCode>0.0</c:formatCode>
                <c:ptCount val="1"/>
                <c:pt idx="0">
                  <c:v>6.322115384615385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92-430A-B4E0-9B14DD0F4F7C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'Ark1'!$C$2</c:f>
              <c:numCache>
                <c:formatCode>0.0</c:formatCode>
                <c:ptCount val="1"/>
                <c:pt idx="0">
                  <c:v>6.5990099009900991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92-430A-B4E0-9B14DD0F4F7C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m_heilsa-egin</c:v>
                </c:pt>
              </c:strCache>
            </c:strRef>
          </c:cat>
          <c:val>
            <c:numRef>
              <c:f>'Ark1'!$D$2</c:f>
              <c:numCache>
                <c:formatCode>0.0</c:formatCode>
                <c:ptCount val="1"/>
                <c:pt idx="0">
                  <c:v>6.4585365853658541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92-430A-B4E0-9B14DD0F4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845632"/>
        <c:axId val="75847168"/>
      </c:barChart>
      <c:catAx>
        <c:axId val="758456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5847168"/>
        <c:crosses val="autoZero"/>
        <c:auto val="1"/>
        <c:lblAlgn val="ctr"/>
        <c:lblOffset val="100"/>
        <c:noMultiLvlLbl val="0"/>
      </c:catAx>
      <c:valAx>
        <c:axId val="75847168"/>
        <c:scaling>
          <c:orientation val="minMax"/>
          <c:max val="1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58456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438086"/>
              </a:solidFill>
            </c:spPr>
            <c:extLst>
              <c:ext xmlns:c16="http://schemas.microsoft.com/office/drawing/2014/chart" uri="{C3380CC4-5D6E-409C-BE32-E72D297353CC}">
                <c16:uniqueId val="{00000001-120E-42B0-B807-43E13227ACC4}"/>
              </c:ext>
            </c:extLst>
          </c:dPt>
          <c:dPt>
            <c:idx val="2"/>
            <c:invertIfNegative val="0"/>
            <c:bubble3D val="0"/>
            <c:spPr>
              <a:solidFill>
                <a:srgbClr val="C4652D"/>
              </a:solidFill>
            </c:spPr>
            <c:extLst>
              <c:ext xmlns:c16="http://schemas.microsoft.com/office/drawing/2014/chart" uri="{C3380CC4-5D6E-409C-BE32-E72D297353CC}">
                <c16:uniqueId val="{00000003-120E-42B0-B807-43E13227ACC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m_eydna</c:v>
                </c:pt>
              </c:strCache>
            </c:strRef>
          </c:cat>
          <c:val>
            <c:numRef>
              <c:f>'Ark1'!$B$2</c:f>
              <c:numCache>
                <c:formatCode>0.0</c:formatCode>
                <c:ptCount val="1"/>
                <c:pt idx="0">
                  <c:v>7.7192982456140351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0E-42B0-B807-43E13227ACC4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m_eydna</c:v>
                </c:pt>
              </c:strCache>
            </c:strRef>
          </c:cat>
          <c:val>
            <c:numRef>
              <c:f>'Ark1'!$C$2</c:f>
              <c:numCache>
                <c:formatCode>0.0</c:formatCode>
                <c:ptCount val="1"/>
                <c:pt idx="0">
                  <c:v>8.3970588235294112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0E-42B0-B807-43E13227ACC4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m_eydna</c:v>
                </c:pt>
              </c:strCache>
            </c:strRef>
          </c:cat>
          <c:val>
            <c:numRef>
              <c:f>'Ark1'!$D$2</c:f>
              <c:numCache>
                <c:formatCode>0.0</c:formatCode>
                <c:ptCount val="1"/>
                <c:pt idx="0">
                  <c:v>8.4883720930232567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0E-42B0-B807-43E13227ACC4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m_eydna</c:v>
                </c:pt>
              </c:strCache>
            </c:strRef>
          </c:cat>
          <c:val>
            <c:numRef>
              <c:f>'Ark1'!$E$2</c:f>
              <c:numCache>
                <c:formatCode>0.0</c:formatCode>
                <c:ptCount val="1"/>
                <c:pt idx="0">
                  <c:v>8.3529411764705888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0E-42B0-B807-43E13227ACC4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m_eydna</c:v>
                </c:pt>
              </c:strCache>
            </c:strRef>
          </c:cat>
          <c:val>
            <c:numRef>
              <c:f>'Ark1'!$F$2</c:f>
              <c:numCache>
                <c:formatCode>0.0</c:formatCode>
                <c:ptCount val="1"/>
                <c:pt idx="0">
                  <c:v>8.0802139037433154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0E-42B0-B807-43E13227ACC4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Tilsamans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m_eydna</c:v>
                </c:pt>
              </c:strCache>
            </c:strRef>
          </c:cat>
          <c:val>
            <c:numRef>
              <c:f>'Ark1'!$G$2</c:f>
              <c:numCache>
                <c:formatCode>0.0</c:formatCode>
                <c:ptCount val="1"/>
                <c:pt idx="0">
                  <c:v>8.212765957446809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20E-42B0-B807-43E13227A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785344"/>
        <c:axId val="75786880"/>
      </c:barChart>
      <c:catAx>
        <c:axId val="75785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5786880"/>
        <c:crosses val="autoZero"/>
        <c:auto val="1"/>
        <c:lblAlgn val="ctr"/>
        <c:lblOffset val="100"/>
        <c:noMultiLvlLbl val="0"/>
      </c:catAx>
      <c:valAx>
        <c:axId val="75786880"/>
        <c:scaling>
          <c:orientation val="minMax"/>
          <c:max val="1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57853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766-46A7-9A72-1D308C714EC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766-46A7-9A72-1D308C714EC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m_eydna</c:v>
                </c:pt>
              </c:strCache>
            </c:strRef>
          </c:cat>
          <c:val>
            <c:numRef>
              <c:f>'Ark1'!$B$2</c:f>
              <c:numCache>
                <c:formatCode>0.0</c:formatCode>
                <c:ptCount val="1"/>
                <c:pt idx="0">
                  <c:v>8.3239436619718301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66-46A7-9A72-1D308C714EC3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m_eydna</c:v>
                </c:pt>
              </c:strCache>
            </c:strRef>
          </c:cat>
          <c:val>
            <c:numRef>
              <c:f>'Ark1'!$C$2</c:f>
              <c:numCache>
                <c:formatCode>0.0</c:formatCode>
                <c:ptCount val="1"/>
                <c:pt idx="0">
                  <c:v>8.0772532188841204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66-46A7-9A72-1D308C714EC3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m_eydna</c:v>
                </c:pt>
              </c:strCache>
            </c:strRef>
          </c:cat>
          <c:val>
            <c:numRef>
              <c:f>'Ark1'!$D$2</c:f>
              <c:numCache>
                <c:formatCode>0.0</c:formatCode>
                <c:ptCount val="1"/>
                <c:pt idx="0">
                  <c:v>8.212765957446809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66-46A7-9A72-1D308C714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512896"/>
        <c:axId val="80514432"/>
      </c:barChart>
      <c:catAx>
        <c:axId val="805128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0514432"/>
        <c:crosses val="autoZero"/>
        <c:auto val="1"/>
        <c:lblAlgn val="ctr"/>
        <c:lblOffset val="100"/>
        <c:noMultiLvlLbl val="0"/>
      </c:catAx>
      <c:valAx>
        <c:axId val="80514432"/>
        <c:scaling>
          <c:orientation val="minMax"/>
          <c:max val="1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805128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812410241172681E-2"/>
          <c:y val="3.0912594259050952E-2"/>
          <c:w val="0.91689199227455054"/>
          <c:h val="0.79321584801899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AD-44A4-B7C6-E88DE5F6D2E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0AD-44A4-B7C6-E88DE5F6D2EE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Tín heilsustøða</c:v>
                </c:pt>
                <c:pt idx="1">
                  <c:v>Heilsustøðan hjá Føroyingum</c:v>
                </c:pt>
                <c:pt idx="2">
                  <c:v>Eydnusemi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 formatCode="0.0">
                  <c:v>7.4</c:v>
                </c:pt>
                <c:pt idx="1">
                  <c:v>6.3</c:v>
                </c:pt>
                <c:pt idx="2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AD-44A4-B7C6-E88DE5F6D2E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Tín heilsustøða</c:v>
                </c:pt>
                <c:pt idx="1">
                  <c:v>Heilsustøðan hjá Føroyingum</c:v>
                </c:pt>
                <c:pt idx="2">
                  <c:v>Eydnusemi</c:v>
                </c:pt>
              </c:strCache>
            </c:strRef>
          </c:cat>
          <c:val>
            <c:numRef>
              <c:f>'Ark1'!$C$2:$C$4</c:f>
              <c:numCache>
                <c:formatCode>General</c:formatCode>
                <c:ptCount val="3"/>
                <c:pt idx="0" formatCode="0.0">
                  <c:v>7.5</c:v>
                </c:pt>
                <c:pt idx="1">
                  <c:v>6.5</c:v>
                </c:pt>
                <c:pt idx="2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AD-44A4-B7C6-E88DE5F6D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569856"/>
        <c:axId val="80571392"/>
      </c:barChart>
      <c:catAx>
        <c:axId val="8056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571392"/>
        <c:crosses val="autoZero"/>
        <c:auto val="1"/>
        <c:lblAlgn val="ctr"/>
        <c:lblOffset val="100"/>
        <c:noMultiLvlLbl val="0"/>
      </c:catAx>
      <c:valAx>
        <c:axId val="80571392"/>
        <c:scaling>
          <c:orientation val="minMax"/>
          <c:max val="1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805698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310082701926404E-2"/>
          <c:y val="3.2519893346665003E-2"/>
          <c:w val="0.66790930025256279"/>
          <c:h val="0.89042098904303624"/>
        </c:manualLayout>
      </c:layout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Ongantíð</c:v>
                </c:pt>
              </c:strCache>
            </c:strRef>
          </c:tx>
          <c:cat>
            <c:strRef>
              <c:f>'Ark1'!$B$1:$M$1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'Ark1'!$B$2:$M$2</c:f>
              <c:numCache>
                <c:formatCode>0%</c:formatCode>
                <c:ptCount val="12"/>
                <c:pt idx="0">
                  <c:v>0.59</c:v>
                </c:pt>
                <c:pt idx="1">
                  <c:v>0.65</c:v>
                </c:pt>
                <c:pt idx="2">
                  <c:v>0.68</c:v>
                </c:pt>
                <c:pt idx="3">
                  <c:v>0.68</c:v>
                </c:pt>
                <c:pt idx="4">
                  <c:v>0.72</c:v>
                </c:pt>
                <c:pt idx="5">
                  <c:v>0.69</c:v>
                </c:pt>
                <c:pt idx="6">
                  <c:v>0.66</c:v>
                </c:pt>
                <c:pt idx="7">
                  <c:v>0.73</c:v>
                </c:pt>
                <c:pt idx="8">
                  <c:v>0.67</c:v>
                </c:pt>
                <c:pt idx="9">
                  <c:v>0.71126760563380287</c:v>
                </c:pt>
                <c:pt idx="10">
                  <c:v>0.67941712204007287</c:v>
                </c:pt>
                <c:pt idx="11">
                  <c:v>0.73386929347888774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75-494D-A565-FCAA47508FFD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Dagliga</c:v>
                </c:pt>
              </c:strCache>
            </c:strRef>
          </c:tx>
          <c:cat>
            <c:strRef>
              <c:f>'Ark1'!$B$1:$M$1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'Ark1'!$B$3:$M$3</c:f>
              <c:numCache>
                <c:formatCode>0%</c:formatCode>
                <c:ptCount val="12"/>
                <c:pt idx="0">
                  <c:v>0.36</c:v>
                </c:pt>
                <c:pt idx="1">
                  <c:v>0.3</c:v>
                </c:pt>
                <c:pt idx="2">
                  <c:v>0.27</c:v>
                </c:pt>
                <c:pt idx="3">
                  <c:v>0.26</c:v>
                </c:pt>
                <c:pt idx="4">
                  <c:v>0.24</c:v>
                </c:pt>
                <c:pt idx="5">
                  <c:v>0.26</c:v>
                </c:pt>
                <c:pt idx="6">
                  <c:v>0.28999999999999998</c:v>
                </c:pt>
                <c:pt idx="7">
                  <c:v>0.24</c:v>
                </c:pt>
                <c:pt idx="8">
                  <c:v>0.26</c:v>
                </c:pt>
                <c:pt idx="9">
                  <c:v>0.24647887323943662</c:v>
                </c:pt>
                <c:pt idx="10">
                  <c:v>0.27504553734061932</c:v>
                </c:pt>
                <c:pt idx="11">
                  <c:v>0.22167483500179555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75-494D-A565-FCAA47508FFD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Av og á (Minni enn 1 ferð um mánaðin)</c:v>
                </c:pt>
              </c:strCache>
            </c:strRef>
          </c:tx>
          <c:cat>
            <c:strRef>
              <c:f>'Ark1'!$B$1:$M$1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'Ark1'!$B$4:$M$4</c:f>
              <c:numCache>
                <c:formatCode>0%</c:formatCode>
                <c:ptCount val="12"/>
                <c:pt idx="0">
                  <c:v>0.03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0.04</c:v>
                </c:pt>
                <c:pt idx="6">
                  <c:v>0.02</c:v>
                </c:pt>
                <c:pt idx="7">
                  <c:v>0.02</c:v>
                </c:pt>
                <c:pt idx="8">
                  <c:v>0.05</c:v>
                </c:pt>
                <c:pt idx="9">
                  <c:v>2.2887323943661973E-2</c:v>
                </c:pt>
                <c:pt idx="10">
                  <c:v>2.5500910746812388E-2</c:v>
                </c:pt>
                <c:pt idx="11">
                  <c:v>4.4455871519316695E-2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75-494D-A565-FCAA47508FFD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Bert í vikuskiftinum og tá nakað serligt er</c:v>
                </c:pt>
              </c:strCache>
            </c:strRef>
          </c:tx>
          <c:cat>
            <c:strRef>
              <c:f>'Ark1'!$B$1:$M$1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'Ark1'!$B$5:$M$5</c:f>
              <c:numCache>
                <c:formatCode>0%</c:formatCode>
                <c:ptCount val="12"/>
                <c:pt idx="0">
                  <c:v>0.02</c:v>
                </c:pt>
                <c:pt idx="1">
                  <c:v>0.04</c:v>
                </c:pt>
                <c:pt idx="2">
                  <c:v>0.02</c:v>
                </c:pt>
                <c:pt idx="3">
                  <c:v>0.03</c:v>
                </c:pt>
                <c:pt idx="4">
                  <c:v>0.02</c:v>
                </c:pt>
                <c:pt idx="5">
                  <c:v>0.01</c:v>
                </c:pt>
                <c:pt idx="6">
                  <c:v>0.04</c:v>
                </c:pt>
                <c:pt idx="7">
                  <c:v>0.02</c:v>
                </c:pt>
                <c:pt idx="8">
                  <c:v>0.03</c:v>
                </c:pt>
                <c:pt idx="9">
                  <c:v>1.936619718309859E-2</c:v>
                </c:pt>
                <c:pt idx="10">
                  <c:v>2.0036429872495445E-2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75-494D-A565-FCAA47508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15936"/>
        <c:axId val="35417472"/>
      </c:lineChart>
      <c:catAx>
        <c:axId val="3541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o-FO"/>
          </a:p>
        </c:txPr>
        <c:crossAx val="35417472"/>
        <c:crosses val="autoZero"/>
        <c:auto val="1"/>
        <c:lblAlgn val="ctr"/>
        <c:lblOffset val="100"/>
        <c:noMultiLvlLbl val="0"/>
      </c:catAx>
      <c:valAx>
        <c:axId val="3541747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415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3766156588917"/>
          <c:y val="0.25461234012415113"/>
          <c:w val="0.22518942207695736"/>
          <c:h val="0.583367912344290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Kvinnur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numRef>
              <c:f>'Ark1'!$A$2:$A$14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'Ark1'!$B$2:$B$14</c:f>
              <c:numCache>
                <c:formatCode>0%</c:formatCode>
                <c:ptCount val="13"/>
                <c:pt idx="0">
                  <c:v>0.38</c:v>
                </c:pt>
                <c:pt idx="1">
                  <c:v>0.34</c:v>
                </c:pt>
                <c:pt idx="2">
                  <c:v>0.32</c:v>
                </c:pt>
                <c:pt idx="3">
                  <c:v>0.28000000000000003</c:v>
                </c:pt>
                <c:pt idx="4">
                  <c:v>0.28000000000000003</c:v>
                </c:pt>
                <c:pt idx="5">
                  <c:v>0.27</c:v>
                </c:pt>
                <c:pt idx="6">
                  <c:v>0.23680000000000001</c:v>
                </c:pt>
                <c:pt idx="7">
                  <c:v>0.2591</c:v>
                </c:pt>
                <c:pt idx="8">
                  <c:v>0.24940000000000001</c:v>
                </c:pt>
                <c:pt idx="9">
                  <c:v>0.24560480121618006</c:v>
                </c:pt>
                <c:pt idx="10">
                  <c:v>0.25165562913907286</c:v>
                </c:pt>
                <c:pt idx="11">
                  <c:v>0.27722772277227725</c:v>
                </c:pt>
                <c:pt idx="12">
                  <c:v>0.18145504807912907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C9-45A9-B2DE-71DAC5F1C2C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Menn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'Ark1'!$A$2:$A$14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'Ark1'!$C$2:$C$14</c:f>
              <c:numCache>
                <c:formatCode>0%</c:formatCode>
                <c:ptCount val="13"/>
                <c:pt idx="0">
                  <c:v>0.35</c:v>
                </c:pt>
                <c:pt idx="1">
                  <c:v>0.38</c:v>
                </c:pt>
                <c:pt idx="2">
                  <c:v>0.28000000000000003</c:v>
                </c:pt>
                <c:pt idx="3">
                  <c:v>0.27</c:v>
                </c:pt>
                <c:pt idx="4">
                  <c:v>0.24</c:v>
                </c:pt>
                <c:pt idx="5">
                  <c:v>0.21</c:v>
                </c:pt>
                <c:pt idx="6">
                  <c:v>0.29630000000000001</c:v>
                </c:pt>
                <c:pt idx="7">
                  <c:v>0.31080000000000002</c:v>
                </c:pt>
                <c:pt idx="8">
                  <c:v>0.22309999999999999</c:v>
                </c:pt>
                <c:pt idx="9">
                  <c:v>0.27146530368665045</c:v>
                </c:pt>
                <c:pt idx="10">
                  <c:v>0.24060150375939848</c:v>
                </c:pt>
                <c:pt idx="11">
                  <c:v>0.27235772357723576</c:v>
                </c:pt>
                <c:pt idx="12">
                  <c:v>0.2590933650945686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C9-45A9-B2DE-71DAC5F1C2C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Miðal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'Ark1'!$A$2:$A$14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'Ark1'!$D$2:$D$14</c:f>
              <c:numCache>
                <c:formatCode>0%</c:formatCode>
                <c:ptCount val="13"/>
                <c:pt idx="0">
                  <c:v>0.37</c:v>
                </c:pt>
                <c:pt idx="1">
                  <c:v>0.36</c:v>
                </c:pt>
                <c:pt idx="2">
                  <c:v>0.3</c:v>
                </c:pt>
                <c:pt idx="3">
                  <c:v>0.27</c:v>
                </c:pt>
                <c:pt idx="4">
                  <c:v>0.26</c:v>
                </c:pt>
                <c:pt idx="5">
                  <c:v>0.24</c:v>
                </c:pt>
                <c:pt idx="6">
                  <c:v>0.26</c:v>
                </c:pt>
                <c:pt idx="7">
                  <c:v>0.28610000000000002</c:v>
                </c:pt>
                <c:pt idx="8">
                  <c:v>0.23569999999999999</c:v>
                </c:pt>
                <c:pt idx="9">
                  <c:v>0.26</c:v>
                </c:pt>
                <c:pt idx="10">
                  <c:v>0.24647887323943662</c:v>
                </c:pt>
                <c:pt idx="11">
                  <c:v>0.2747927231747565</c:v>
                </c:pt>
                <c:pt idx="12">
                  <c:v>0.22167483500179549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C9-45A9-B2DE-71DAC5F1C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52032"/>
        <c:axId val="35453952"/>
      </c:lineChart>
      <c:catAx>
        <c:axId val="3545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o-FO"/>
          </a:p>
        </c:txPr>
        <c:crossAx val="35453952"/>
        <c:crosses val="autoZero"/>
        <c:auto val="1"/>
        <c:lblAlgn val="ctr"/>
        <c:lblOffset val="100"/>
        <c:noMultiLvlLbl val="0"/>
      </c:catAx>
      <c:valAx>
        <c:axId val="35453952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452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Kanningar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'Ark1'!$B$2:$B$14</c:f>
              <c:numCache>
                <c:formatCode>0%</c:formatCode>
                <c:ptCount val="13"/>
                <c:pt idx="0">
                  <c:v>0.37</c:v>
                </c:pt>
                <c:pt idx="1">
                  <c:v>0.36</c:v>
                </c:pt>
                <c:pt idx="2">
                  <c:v>0.3</c:v>
                </c:pt>
                <c:pt idx="3">
                  <c:v>0.27</c:v>
                </c:pt>
                <c:pt idx="4">
                  <c:v>0.26</c:v>
                </c:pt>
                <c:pt idx="5">
                  <c:v>0.24</c:v>
                </c:pt>
                <c:pt idx="6">
                  <c:v>0.26</c:v>
                </c:pt>
                <c:pt idx="7">
                  <c:v>0.28610000000000002</c:v>
                </c:pt>
                <c:pt idx="8">
                  <c:v>0.24</c:v>
                </c:pt>
                <c:pt idx="9">
                  <c:v>0.2591398106327284</c:v>
                </c:pt>
                <c:pt idx="10">
                  <c:v>0.25</c:v>
                </c:pt>
                <c:pt idx="11">
                  <c:v>0.27</c:v>
                </c:pt>
                <c:pt idx="12">
                  <c:v>0.22167483500179549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6B-4C3A-9209-F52CF21B2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30656"/>
        <c:axId val="37832192"/>
      </c:lineChart>
      <c:catAx>
        <c:axId val="3783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o-FO"/>
          </a:p>
        </c:txPr>
        <c:crossAx val="37832192"/>
        <c:crosses val="autoZero"/>
        <c:auto val="1"/>
        <c:lblAlgn val="ctr"/>
        <c:lblOffset val="100"/>
        <c:noMultiLvlLbl val="0"/>
      </c:catAx>
      <c:valAx>
        <c:axId val="37832192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83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F57-4878-ACAA-D21B00771DE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F57-4878-ACAA-D21B00771DE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Dagliga 2014</c:v>
                </c:pt>
              </c:strCache>
            </c:strRef>
          </c:cat>
          <c:val>
            <c:numRef>
              <c:f>'Ark1'!$B$2</c:f>
              <c:numCache>
                <c:formatCode>0%</c:formatCode>
                <c:ptCount val="1"/>
                <c:pt idx="0">
                  <c:v>0.23779136287079908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57-4878-ACAA-D21B00771DE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Dagliga 2014</c:v>
                </c:pt>
              </c:strCache>
            </c:strRef>
          </c:cat>
          <c:val>
            <c:numRef>
              <c:f>'Ark1'!$C$2</c:f>
              <c:numCache>
                <c:formatCode>0%</c:formatCode>
                <c:ptCount val="1"/>
                <c:pt idx="0">
                  <c:v>0.31108545005567351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57-4878-ACAA-D21B00771DE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Dagliga 2014</c:v>
                </c:pt>
              </c:strCache>
            </c:strRef>
          </c:cat>
          <c:val>
            <c:numRef>
              <c:f>'Ark1'!$D$2</c:f>
              <c:numCache>
                <c:formatCode>0%</c:formatCode>
                <c:ptCount val="1"/>
                <c:pt idx="0">
                  <c:v>0.22201061773681802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57-4878-ACAA-D21B00771DE6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Dagliga 2014</c:v>
                </c:pt>
              </c:strCache>
            </c:strRef>
          </c:cat>
          <c:val>
            <c:numRef>
              <c:f>'Ark1'!$E$2</c:f>
              <c:numCache>
                <c:formatCode>0%</c:formatCode>
                <c:ptCount val="1"/>
                <c:pt idx="0">
                  <c:v>0.23586482818023968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57-4878-ACAA-D21B00771DE6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Dagliga 2014</c:v>
                </c:pt>
              </c:strCache>
            </c:strRef>
          </c:cat>
          <c:val>
            <c:numRef>
              <c:f>'Ark1'!$F$2</c:f>
              <c:numCache>
                <c:formatCode>0%</c:formatCode>
                <c:ptCount val="1"/>
                <c:pt idx="0">
                  <c:v>0.13747071062234284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57-4878-ACAA-D21B00771DE6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Samlað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Dagliga 2014</c:v>
                </c:pt>
              </c:strCache>
            </c:strRef>
          </c:cat>
          <c:val>
            <c:numRef>
              <c:f>'Ark1'!$G$2</c:f>
              <c:numCache>
                <c:formatCode>0%</c:formatCode>
                <c:ptCount val="1"/>
                <c:pt idx="0">
                  <c:v>0.22167483500179572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57-4878-ACAA-D21B00771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31520"/>
        <c:axId val="36333056"/>
      </c:barChart>
      <c:catAx>
        <c:axId val="3633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333056"/>
        <c:crosses val="autoZero"/>
        <c:auto val="1"/>
        <c:lblAlgn val="ctr"/>
        <c:lblOffset val="100"/>
        <c:noMultiLvlLbl val="0"/>
      </c:catAx>
      <c:valAx>
        <c:axId val="36333056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3315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10082701926404E-2"/>
          <c:y val="3.4010085711995146E-2"/>
          <c:w val="0.91039431981379682"/>
          <c:h val="0.76521527339651629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1445-4880-9D34-334327241AE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1445-4880-9D34-334327241A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fo-F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Dagliga 2007</c:v>
                </c:pt>
                <c:pt idx="1">
                  <c:v>Dagliga 2009</c:v>
                </c:pt>
                <c:pt idx="2">
                  <c:v>Dagliga 2012</c:v>
                </c:pt>
                <c:pt idx="3">
                  <c:v>Dagliga 2013</c:v>
                </c:pt>
                <c:pt idx="4">
                  <c:v>Dagliga 2014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0.2</c:v>
                </c:pt>
                <c:pt idx="1">
                  <c:v>0.22819999999999999</c:v>
                </c:pt>
                <c:pt idx="2">
                  <c:v>0.21052631578947367</c:v>
                </c:pt>
                <c:pt idx="3">
                  <c:v>0.14000000000000001</c:v>
                </c:pt>
                <c:pt idx="4">
                  <c:v>0.23779136287079908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45-4880-9D34-334327241AEC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fo-F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Dagliga 2007</c:v>
                </c:pt>
                <c:pt idx="1">
                  <c:v>Dagliga 2009</c:v>
                </c:pt>
                <c:pt idx="2">
                  <c:v>Dagliga 2012</c:v>
                </c:pt>
                <c:pt idx="3">
                  <c:v>Dagliga 2013</c:v>
                </c:pt>
                <c:pt idx="4">
                  <c:v>Dagliga 2014</c:v>
                </c:pt>
              </c:strCache>
            </c:strRef>
          </c:cat>
          <c:val>
            <c:numRef>
              <c:f>'Ark1'!$C$2:$C$6</c:f>
              <c:numCache>
                <c:formatCode>0%</c:formatCode>
                <c:ptCount val="5"/>
                <c:pt idx="0">
                  <c:v>0.27</c:v>
                </c:pt>
                <c:pt idx="1">
                  <c:v>0.34710000000000002</c:v>
                </c:pt>
                <c:pt idx="2">
                  <c:v>0.26829268292682928</c:v>
                </c:pt>
                <c:pt idx="3">
                  <c:v>0.32</c:v>
                </c:pt>
                <c:pt idx="4">
                  <c:v>0.31108545005567351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45-4880-9D34-334327241AEC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Dagliga 2007</c:v>
                </c:pt>
                <c:pt idx="1">
                  <c:v>Dagliga 2009</c:v>
                </c:pt>
                <c:pt idx="2">
                  <c:v>Dagliga 2012</c:v>
                </c:pt>
                <c:pt idx="3">
                  <c:v>Dagliga 2013</c:v>
                </c:pt>
                <c:pt idx="4">
                  <c:v>Dagliga 2014</c:v>
                </c:pt>
              </c:strCache>
            </c:strRef>
          </c:cat>
          <c:val>
            <c:numRef>
              <c:f>'Ark1'!$D$2:$D$6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0.2555</c:v>
                </c:pt>
                <c:pt idx="2">
                  <c:v>0.25773195876288657</c:v>
                </c:pt>
                <c:pt idx="3">
                  <c:v>0.32</c:v>
                </c:pt>
                <c:pt idx="4">
                  <c:v>0.22201061773681802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45-4880-9D34-334327241AEC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fo-FO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Dagliga 2007</c:v>
                </c:pt>
                <c:pt idx="1">
                  <c:v>Dagliga 2009</c:v>
                </c:pt>
                <c:pt idx="2">
                  <c:v>Dagliga 2012</c:v>
                </c:pt>
                <c:pt idx="3">
                  <c:v>Dagliga 2013</c:v>
                </c:pt>
                <c:pt idx="4">
                  <c:v>Dagliga 2014</c:v>
                </c:pt>
              </c:strCache>
            </c:strRef>
          </c:cat>
          <c:val>
            <c:numRef>
              <c:f>'Ark1'!$E$2:$E$6</c:f>
              <c:numCache>
                <c:formatCode>0%</c:formatCode>
                <c:ptCount val="5"/>
                <c:pt idx="0">
                  <c:v>0.27</c:v>
                </c:pt>
                <c:pt idx="1">
                  <c:v>0.35949999999999999</c:v>
                </c:pt>
                <c:pt idx="2">
                  <c:v>0.27027027027027029</c:v>
                </c:pt>
                <c:pt idx="3">
                  <c:v>0.34</c:v>
                </c:pt>
                <c:pt idx="4">
                  <c:v>0.23586482818023968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445-4880-9D34-334327241AEC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/>
                    </a:solidFill>
                  </a:defRPr>
                </a:pPr>
                <a:endParaRPr lang="fo-F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Dagliga 2007</c:v>
                </c:pt>
                <c:pt idx="1">
                  <c:v>Dagliga 2009</c:v>
                </c:pt>
                <c:pt idx="2">
                  <c:v>Dagliga 2012</c:v>
                </c:pt>
                <c:pt idx="3">
                  <c:v>Dagliga 2013</c:v>
                </c:pt>
                <c:pt idx="4">
                  <c:v>Dagliga 2014</c:v>
                </c:pt>
              </c:strCache>
            </c:strRef>
          </c:cat>
          <c:val>
            <c:numRef>
              <c:f>'Ark1'!$F$2:$F$6</c:f>
              <c:numCache>
                <c:formatCode>0%</c:formatCode>
                <c:ptCount val="5"/>
                <c:pt idx="0">
                  <c:v>0.18</c:v>
                </c:pt>
                <c:pt idx="1">
                  <c:v>0.24929999999999999</c:v>
                </c:pt>
                <c:pt idx="2">
                  <c:v>0.23076923076923078</c:v>
                </c:pt>
                <c:pt idx="3">
                  <c:v>0.24</c:v>
                </c:pt>
                <c:pt idx="4">
                  <c:v>0.13747071062234284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445-4880-9D34-334327241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77312"/>
        <c:axId val="39699584"/>
      </c:lineChart>
      <c:catAx>
        <c:axId val="3967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699584"/>
        <c:crosses val="autoZero"/>
        <c:auto val="1"/>
        <c:lblAlgn val="ctr"/>
        <c:lblOffset val="100"/>
        <c:noMultiLvlLbl val="0"/>
      </c:catAx>
      <c:valAx>
        <c:axId val="39699584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6773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3.0434032437406541E-2"/>
          <c:w val="0.88637696231367302"/>
          <c:h val="0.785955406664216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Undir 15 sigarettir um dagin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D5D-4C07-8622-843C81D1AB7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5D-4C07-8622-843C81D1AB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'Ark1'!$B$1:$M$1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'Ark1'!$B$2:$M$2</c:f>
              <c:numCache>
                <c:formatCode>0%</c:formatCode>
                <c:ptCount val="12"/>
                <c:pt idx="0">
                  <c:v>0.51</c:v>
                </c:pt>
                <c:pt idx="1">
                  <c:v>0.47</c:v>
                </c:pt>
                <c:pt idx="2">
                  <c:v>0.42</c:v>
                </c:pt>
                <c:pt idx="3">
                  <c:v>0.49</c:v>
                </c:pt>
                <c:pt idx="4">
                  <c:v>0.45</c:v>
                </c:pt>
                <c:pt idx="5">
                  <c:v>0.49959999999999999</c:v>
                </c:pt>
                <c:pt idx="6">
                  <c:v>0.52539999999999998</c:v>
                </c:pt>
                <c:pt idx="7">
                  <c:v>0.52600000000000002</c:v>
                </c:pt>
                <c:pt idx="8">
                  <c:v>0.53449999999999998</c:v>
                </c:pt>
                <c:pt idx="9">
                  <c:v>0.62</c:v>
                </c:pt>
                <c:pt idx="10">
                  <c:v>0.54110000000000003</c:v>
                </c:pt>
                <c:pt idx="11">
                  <c:v>0.48420656911003573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5D-4C07-8622-843C81D1AB77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15 sigarettir ella meira um dagin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'Ark1'!$B$1:$M$1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'Ark1'!$B$3:$M$3</c:f>
              <c:numCache>
                <c:formatCode>0%</c:formatCode>
                <c:ptCount val="12"/>
                <c:pt idx="0">
                  <c:v>0.49</c:v>
                </c:pt>
                <c:pt idx="1">
                  <c:v>0.53</c:v>
                </c:pt>
                <c:pt idx="2">
                  <c:v>0.57999999999999996</c:v>
                </c:pt>
                <c:pt idx="3">
                  <c:v>0.51</c:v>
                </c:pt>
                <c:pt idx="4">
                  <c:v>0.55000000000000004</c:v>
                </c:pt>
                <c:pt idx="5">
                  <c:v>0.50039999999999996</c:v>
                </c:pt>
                <c:pt idx="6">
                  <c:v>0.47460000000000002</c:v>
                </c:pt>
                <c:pt idx="7">
                  <c:v>0.47399999999999998</c:v>
                </c:pt>
                <c:pt idx="8">
                  <c:v>0.46550000000000002</c:v>
                </c:pt>
                <c:pt idx="9">
                  <c:v>0.38</c:v>
                </c:pt>
                <c:pt idx="10">
                  <c:v>0.4521</c:v>
                </c:pt>
                <c:pt idx="11">
                  <c:v>0.51579343088996421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5D-4C07-8622-843C81D1A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965184"/>
        <c:axId val="37966976"/>
      </c:barChart>
      <c:catAx>
        <c:axId val="379651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7966976"/>
        <c:crosses val="autoZero"/>
        <c:auto val="1"/>
        <c:lblAlgn val="ctr"/>
        <c:lblOffset val="100"/>
        <c:noMultiLvlLbl val="0"/>
      </c:catAx>
      <c:valAx>
        <c:axId val="37966976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79651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2003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6BD-43B0-AF8A-9ADF6BFD03F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6BD-43B0-AF8A-9ADF6BFD03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Undir 15</c:v>
                </c:pt>
                <c:pt idx="1">
                  <c:v>Stórroykjarar</c:v>
                </c:pt>
              </c:strCache>
            </c:strRef>
          </c:cat>
          <c:val>
            <c:numRef>
              <c:f>'Ark1'!$B$2:$B$3</c:f>
              <c:numCache>
                <c:formatCode>0.0</c:formatCode>
                <c:ptCount val="2"/>
                <c:pt idx="0">
                  <c:v>8.1999999999999993</c:v>
                </c:pt>
                <c:pt idx="1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BD-43B0-AF8A-9ADF6BFD03F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Undir 15</c:v>
                </c:pt>
                <c:pt idx="1">
                  <c:v>Stórroykjarar</c:v>
                </c:pt>
              </c:strCache>
            </c:strRef>
          </c:cat>
          <c:val>
            <c:numRef>
              <c:f>'Ark1'!$C$2:$C$3</c:f>
              <c:numCache>
                <c:formatCode>0.0</c:formatCode>
                <c:ptCount val="2"/>
                <c:pt idx="0">
                  <c:v>8.1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BD-43B0-AF8A-9ADF6BFD03F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Undir 15</c:v>
                </c:pt>
                <c:pt idx="1">
                  <c:v>Stórroykjarar</c:v>
                </c:pt>
              </c:strCache>
            </c:strRef>
          </c:cat>
          <c:val>
            <c:numRef>
              <c:f>'Ark1'!$D$2:$D$3</c:f>
              <c:numCache>
                <c:formatCode>0.0</c:formatCode>
                <c:ptCount val="2"/>
                <c:pt idx="0">
                  <c:v>8.5</c:v>
                </c:pt>
                <c:pt idx="1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BD-43B0-AF8A-9ADF6BFD03F6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Undir 15</c:v>
                </c:pt>
                <c:pt idx="1">
                  <c:v>Stórroykjarar</c:v>
                </c:pt>
              </c:strCache>
            </c:strRef>
          </c:cat>
          <c:val>
            <c:numRef>
              <c:f>'Ark1'!$E$2:$E$3</c:f>
              <c:numCache>
                <c:formatCode>0.0</c:formatCode>
                <c:ptCount val="2"/>
                <c:pt idx="0">
                  <c:v>8.1999999999999993</c:v>
                </c:pt>
                <c:pt idx="1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BD-43B0-AF8A-9ADF6BFD03F6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Undir 15</c:v>
                </c:pt>
                <c:pt idx="1">
                  <c:v>Stórroykjarar</c:v>
                </c:pt>
              </c:strCache>
            </c:strRef>
          </c:cat>
          <c:val>
            <c:numRef>
              <c:f>'Ark1'!$F$2:$F$3</c:f>
              <c:numCache>
                <c:formatCode>0.0</c:formatCode>
                <c:ptCount val="2"/>
                <c:pt idx="0">
                  <c:v>7.9</c:v>
                </c:pt>
                <c:pt idx="1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BD-43B0-AF8A-9ADF6BFD03F6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Undir 15</c:v>
                </c:pt>
                <c:pt idx="1">
                  <c:v>Stórroykjarar</c:v>
                </c:pt>
              </c:strCache>
            </c:strRef>
          </c:cat>
          <c:val>
            <c:numRef>
              <c:f>'Ark1'!$G$2:$G$3</c:f>
              <c:numCache>
                <c:formatCode>0.0</c:formatCode>
                <c:ptCount val="2"/>
                <c:pt idx="0">
                  <c:v>7.8</c:v>
                </c:pt>
                <c:pt idx="1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BD-43B0-AF8A-9ADF6BFD03F6}"/>
            </c:ext>
          </c:extLst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Undir 15</c:v>
                </c:pt>
                <c:pt idx="1">
                  <c:v>Stórroykjarar</c:v>
                </c:pt>
              </c:strCache>
            </c:strRef>
          </c:cat>
          <c:val>
            <c:numRef>
              <c:f>'Ark1'!$H$2:$H$3</c:f>
              <c:numCache>
                <c:formatCode>0.0</c:formatCode>
                <c:ptCount val="2"/>
                <c:pt idx="0">
                  <c:v>7.9</c:v>
                </c:pt>
                <c:pt idx="1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BD-43B0-AF8A-9ADF6BFD03F6}"/>
            </c:ext>
          </c:extLst>
        </c:ser>
        <c:ser>
          <c:idx val="7"/>
          <c:order val="7"/>
          <c:tx>
            <c:strRef>
              <c:f>'Ark1'!$I$1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Undir 15</c:v>
                </c:pt>
                <c:pt idx="1">
                  <c:v>Stórroykjarar</c:v>
                </c:pt>
              </c:strCache>
            </c:strRef>
          </c:cat>
          <c:val>
            <c:numRef>
              <c:f>'Ark1'!$I$2:$I$3</c:f>
              <c:numCache>
                <c:formatCode>0.0</c:formatCode>
                <c:ptCount val="2"/>
                <c:pt idx="0">
                  <c:v>8.1999999999999993</c:v>
                </c:pt>
                <c:pt idx="1">
                  <c:v>19.760000000000002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6BD-43B0-AF8A-9ADF6BFD03F6}"/>
            </c:ext>
          </c:extLst>
        </c:ser>
        <c:ser>
          <c:idx val="8"/>
          <c:order val="8"/>
          <c:tx>
            <c:strRef>
              <c:f>'Ark1'!$J$1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Undir 15</c:v>
                </c:pt>
                <c:pt idx="1">
                  <c:v>Stórroykjarar</c:v>
                </c:pt>
              </c:strCache>
            </c:strRef>
          </c:cat>
          <c:val>
            <c:numRef>
              <c:f>'Ark1'!$J$2:$J$3</c:f>
              <c:numCache>
                <c:formatCode>0.0</c:formatCode>
                <c:ptCount val="2"/>
                <c:pt idx="0">
                  <c:v>7.43</c:v>
                </c:pt>
                <c:pt idx="1">
                  <c:v>19.13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BD-43B0-AF8A-9ADF6BFD03F6}"/>
            </c:ext>
          </c:extLst>
        </c:ser>
        <c:ser>
          <c:idx val="9"/>
          <c:order val="9"/>
          <c:tx>
            <c:strRef>
              <c:f>'Ark1'!$K$1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Undir 15</c:v>
                </c:pt>
                <c:pt idx="1">
                  <c:v>Stórroykjarar</c:v>
                </c:pt>
              </c:strCache>
            </c:strRef>
          </c:cat>
          <c:val>
            <c:numRef>
              <c:f>'Ark1'!$K$2:$K$3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6BD-43B0-AF8A-9ADF6BFD03F6}"/>
            </c:ext>
          </c:extLst>
        </c:ser>
        <c:ser>
          <c:idx val="10"/>
          <c:order val="10"/>
          <c:tx>
            <c:strRef>
              <c:f>'Ark1'!$L$1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Undir 15</c:v>
                </c:pt>
                <c:pt idx="1">
                  <c:v>Stórroykjarar</c:v>
                </c:pt>
              </c:strCache>
            </c:strRef>
          </c:cat>
          <c:val>
            <c:numRef>
              <c:f>'Ark1'!$L$2:$L$3</c:f>
              <c:numCache>
                <c:formatCode>General</c:formatCode>
                <c:ptCount val="2"/>
                <c:pt idx="0">
                  <c:v>7.7</c:v>
                </c:pt>
                <c:pt idx="1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BD-43B0-AF8A-9ADF6BFD03F6}"/>
            </c:ext>
          </c:extLst>
        </c:ser>
        <c:ser>
          <c:idx val="11"/>
          <c:order val="11"/>
          <c:tx>
            <c:strRef>
              <c:f>'Ark1'!$M$1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Undir 15</c:v>
                </c:pt>
                <c:pt idx="1">
                  <c:v>Stórroykjarar</c:v>
                </c:pt>
              </c:strCache>
            </c:strRef>
          </c:cat>
          <c:val>
            <c:numRef>
              <c:f>'Ark1'!$M$2:$M$3</c:f>
              <c:numCache>
                <c:formatCode>0.0</c:formatCode>
                <c:ptCount val="2"/>
                <c:pt idx="0" formatCode="General">
                  <c:v>8.3000000000000007</c:v>
                </c:pt>
                <c:pt idx="1">
                  <c:v>17.956969999999998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6BD-43B0-AF8A-9ADF6BFD0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36256"/>
        <c:axId val="42337792"/>
      </c:barChart>
      <c:catAx>
        <c:axId val="4233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337792"/>
        <c:crosses val="autoZero"/>
        <c:auto val="1"/>
        <c:lblAlgn val="ctr"/>
        <c:lblOffset val="100"/>
        <c:noMultiLvlLbl val="0"/>
      </c:catAx>
      <c:valAx>
        <c:axId val="423377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23362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7050" y="76200"/>
            <a:ext cx="2038350" cy="5638800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5962650" cy="5638800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kstboks 3"/>
          <p:cNvSpPr txBox="1"/>
          <p:nvPr userDrawn="1"/>
        </p:nvSpPr>
        <p:spPr>
          <a:xfrm>
            <a:off x="611560" y="630932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400" dirty="0">
                <a:solidFill>
                  <a:schemeClr val="bg1">
                    <a:lumMod val="50000"/>
                  </a:schemeClr>
                </a:solidFill>
              </a:rPr>
              <a:t>Síða </a:t>
            </a:r>
            <a:fld id="{D2248084-C97B-4E8F-912B-BFCDD07F7238}" type="slidenum">
              <a:rPr lang="fo-FO" sz="1400" smtClean="0">
                <a:solidFill>
                  <a:schemeClr val="bg1">
                    <a:lumMod val="50000"/>
                  </a:schemeClr>
                </a:solidFill>
              </a:rPr>
              <a:t>‹nr.›</a:t>
            </a:fld>
            <a:endParaRPr lang="fo-FO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96240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396240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00" b="1"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760" y="762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titeltypografi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masteren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9144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teksttypografierne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masteren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11560" y="762000"/>
            <a:ext cx="81534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397002" y="6309320"/>
            <a:ext cx="575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©</a:t>
            </a:r>
            <a:endParaRPr lang="da-DK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60" y="6117484"/>
            <a:ext cx="1080000" cy="6089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SzPct val="200000"/>
        <a:buFont typeface="Wingdings" pitchFamily="2" charset="2"/>
        <a:buChar char="§"/>
        <a:defRPr sz="1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SzPct val="125000"/>
        <a:buFont typeface="Wingdings" pitchFamily="2" charset="2"/>
        <a:buChar char="v"/>
        <a:defRPr sz="1600">
          <a:solidFill>
            <a:schemeClr val="accent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1600">
          <a:solidFill>
            <a:schemeClr val="accent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1600">
          <a:solidFill>
            <a:schemeClr val="accent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Char char="»"/>
        <a:defRPr sz="1600">
          <a:solidFill>
            <a:schemeClr val="accent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921D"/>
        </a:buClr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921D"/>
        </a:buClr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921D"/>
        </a:buClr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921D"/>
        </a:buClr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648072"/>
          </a:xfrm>
        </p:spPr>
        <p:txBody>
          <a:bodyPr/>
          <a:lstStyle/>
          <a:p>
            <a:r>
              <a:rPr lang="fo-FO" dirty="0"/>
              <a:t>Fólkaheilsuráðið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2304256" cy="3456384"/>
          </a:xfrm>
        </p:spPr>
        <p:txBody>
          <a:bodyPr/>
          <a:lstStyle/>
          <a:p>
            <a:r>
              <a:rPr lang="fo-FO" dirty="0"/>
              <a:t>N=539 í 2014</a:t>
            </a:r>
          </a:p>
          <a:p>
            <a:r>
              <a:rPr lang="fo-FO" dirty="0"/>
              <a:t>N=549 í 2013</a:t>
            </a:r>
          </a:p>
          <a:p>
            <a:r>
              <a:rPr lang="fo-FO" dirty="0"/>
              <a:t>N=569 í 2012</a:t>
            </a:r>
          </a:p>
          <a:p>
            <a:r>
              <a:rPr lang="fo-FO" dirty="0"/>
              <a:t>N=535 í 2011</a:t>
            </a:r>
          </a:p>
          <a:p>
            <a:r>
              <a:rPr lang="fo-FO" dirty="0"/>
              <a:t>N=528 í 2010</a:t>
            </a:r>
          </a:p>
          <a:p>
            <a:r>
              <a:rPr lang="fo-FO" dirty="0"/>
              <a:t>N=549 í 2009</a:t>
            </a:r>
          </a:p>
          <a:p>
            <a:r>
              <a:rPr lang="fo-FO" dirty="0"/>
              <a:t>N=547 í 2008</a:t>
            </a:r>
          </a:p>
          <a:p>
            <a:r>
              <a:rPr lang="fo-FO" dirty="0"/>
              <a:t>N=555 í 2007</a:t>
            </a:r>
          </a:p>
          <a:p>
            <a:r>
              <a:rPr lang="fo-FO" dirty="0"/>
              <a:t>N=530 í 2006</a:t>
            </a:r>
          </a:p>
          <a:p>
            <a:r>
              <a:rPr lang="fo-FO" dirty="0"/>
              <a:t>N=516 í 2005</a:t>
            </a:r>
          </a:p>
          <a:p>
            <a:r>
              <a:rPr lang="fo-FO" dirty="0"/>
              <a:t>N=533 í 2004</a:t>
            </a:r>
          </a:p>
          <a:p>
            <a:r>
              <a:rPr lang="fo-FO" dirty="0"/>
              <a:t>N=528 í 2003</a:t>
            </a:r>
          </a:p>
          <a:p>
            <a:r>
              <a:rPr lang="fo-FO" dirty="0"/>
              <a:t>N=528 í 2002</a:t>
            </a:r>
          </a:p>
          <a:p>
            <a:endParaRPr lang="fo-FO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81155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93454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Roykir tú ... dagliga?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746952"/>
              </p:ext>
            </p:extLst>
          </p:nvPr>
        </p:nvGraphicFramePr>
        <p:xfrm>
          <a:off x="611560" y="1340768"/>
          <a:ext cx="8077200" cy="459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611560" y="83671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400" dirty="0">
                <a:solidFill>
                  <a:schemeClr val="accent1"/>
                </a:solidFill>
              </a:rPr>
              <a:t>Býtt á aldursbólkar.</a:t>
            </a:r>
          </a:p>
        </p:txBody>
      </p:sp>
    </p:spTree>
    <p:extLst>
      <p:ext uri="{BB962C8B-B14F-4D97-AF65-F5344CB8AC3E}">
        <p14:creationId xmlns:p14="http://schemas.microsoft.com/office/powerpoint/2010/main" val="19669056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Roykir tú?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139708"/>
              </p:ext>
            </p:extLst>
          </p:nvPr>
        </p:nvGraphicFramePr>
        <p:xfrm>
          <a:off x="611560" y="1340768"/>
          <a:ext cx="8077200" cy="459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611560" y="83671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400" dirty="0">
                <a:solidFill>
                  <a:schemeClr val="accent1"/>
                </a:solidFill>
              </a:rPr>
              <a:t>Býtt á aldursbólkar.</a:t>
            </a:r>
          </a:p>
        </p:txBody>
      </p:sp>
    </p:spTree>
    <p:extLst>
      <p:ext uri="{BB962C8B-B14F-4D97-AF65-F5344CB8AC3E}">
        <p14:creationId xmlns:p14="http://schemas.microsoft.com/office/powerpoint/2010/main" val="289554305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nógvar sigarettir roykir tú um dagin?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280036"/>
              </p:ext>
            </p:extLst>
          </p:nvPr>
        </p:nvGraphicFramePr>
        <p:xfrm>
          <a:off x="611188" y="1124744"/>
          <a:ext cx="80772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54266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nógvar sigarettir roykir tú um dagin?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148820"/>
              </p:ext>
            </p:extLst>
          </p:nvPr>
        </p:nvGraphicFramePr>
        <p:xfrm>
          <a:off x="611560" y="1362744"/>
          <a:ext cx="8077200" cy="444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boks 2"/>
          <p:cNvSpPr txBox="1"/>
          <p:nvPr/>
        </p:nvSpPr>
        <p:spPr>
          <a:xfrm>
            <a:off x="1115616" y="9807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dirty="0">
                <a:solidFill>
                  <a:schemeClr val="accent1"/>
                </a:solidFill>
              </a:rPr>
              <a:t>Í miðal</a:t>
            </a:r>
          </a:p>
        </p:txBody>
      </p:sp>
    </p:spTree>
    <p:extLst>
      <p:ext uri="{BB962C8B-B14F-4D97-AF65-F5344CB8AC3E}">
        <p14:creationId xmlns:p14="http://schemas.microsoft.com/office/powerpoint/2010/main" val="77777244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Hevur tú nakrantíð verið fast roykjandi? (Sigarettir, pípu, sigarir)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151943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boks 2"/>
          <p:cNvSpPr txBox="1"/>
          <p:nvPr/>
        </p:nvSpPr>
        <p:spPr>
          <a:xfrm>
            <a:off x="1115616" y="587727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>
                <a:solidFill>
                  <a:schemeClr val="accent1"/>
                </a:solidFill>
              </a:rPr>
              <a:t>Einans teir, sum ikki roykja dagliga, hava fingið hesum spurningi.164 fólk hava svarað ja.</a:t>
            </a:r>
          </a:p>
        </p:txBody>
      </p:sp>
    </p:spTree>
    <p:extLst>
      <p:ext uri="{BB962C8B-B14F-4D97-AF65-F5344CB8AC3E}">
        <p14:creationId xmlns:p14="http://schemas.microsoft.com/office/powerpoint/2010/main" val="7220519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mong ár eru liðin, síðani tú legði av at roykja? </a:t>
            </a:r>
            <a:br>
              <a:rPr lang="fo-FO" dirty="0"/>
            </a:br>
            <a:r>
              <a:rPr lang="fo-FO" dirty="0"/>
              <a:t>(gavst at roykja)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366079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5516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fo-FO" sz="3600" dirty="0"/>
              <a:t>Kostur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2764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Íðkar tú nakran ítrótt ella regluliga likamliga venjing?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682690"/>
              </p:ext>
            </p:extLst>
          </p:nvPr>
        </p:nvGraphicFramePr>
        <p:xfrm>
          <a:off x="611188" y="914400"/>
          <a:ext cx="8077200" cy="503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457388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ofta etur tú frukt?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11989"/>
              </p:ext>
            </p:extLst>
          </p:nvPr>
        </p:nvGraphicFramePr>
        <p:xfrm>
          <a:off x="611560" y="1052736"/>
          <a:ext cx="80772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370653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ofta etur tú grønmeti?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98257"/>
              </p:ext>
            </p:extLst>
          </p:nvPr>
        </p:nvGraphicFramePr>
        <p:xfrm>
          <a:off x="611560" y="1052736"/>
          <a:ext cx="8077200" cy="50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10635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Grundarlag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1268760"/>
            <a:ext cx="8077200" cy="3528392"/>
          </a:xfrm>
        </p:spPr>
        <p:txBody>
          <a:bodyPr/>
          <a:lstStyle/>
          <a:p>
            <a:r>
              <a:rPr lang="fo-FO" sz="1500" dirty="0"/>
              <a:t>Frágreiðingin er grundað á telefonkanning, sum Gallup Føroyar hevur gjørt í tíðarskeiðnum 11. - 21. august 2014.</a:t>
            </a:r>
          </a:p>
          <a:p>
            <a:r>
              <a:rPr lang="fo-FO" sz="1500" dirty="0"/>
              <a:t>539 tilvildarliga útvaldir respondentar eldri enn 15 ár hava svarað kanningini. </a:t>
            </a:r>
          </a:p>
          <a:p>
            <a:r>
              <a:rPr lang="fo-FO" sz="1500" dirty="0"/>
              <a:t>Tey eru øll navnleys. </a:t>
            </a:r>
          </a:p>
          <a:p>
            <a:r>
              <a:rPr lang="fo-FO" sz="1500" dirty="0"/>
              <a:t>Svarini eru vektað við atliti til kyns-, aldurs- og fólkabýtið kring Føroyar sum heild. </a:t>
            </a:r>
          </a:p>
          <a:p>
            <a:r>
              <a:rPr lang="fo-FO" sz="1500" dirty="0"/>
              <a:t>Hvussu rættvísandi eitthvørt úrslit er, veldst um, hvussu nógv fólk hava svarað júst hetta. Um 22% af svarpersónunum siga, at tey roykja dagliga, so eru sannlíkindini 95% fyri at millum 18,5% og 25,5% av Føroya fólki gera tað. (Konfidensinterval +/- 3,5%) </a:t>
            </a:r>
          </a:p>
          <a:p>
            <a:pPr marL="0" indent="0">
              <a:buNone/>
            </a:pPr>
            <a:r>
              <a:rPr lang="fo-FO" sz="1500" dirty="0"/>
              <a:t> </a:t>
            </a:r>
          </a:p>
          <a:p>
            <a:pPr marL="0" indent="0">
              <a:buNone/>
            </a:pPr>
            <a:r>
              <a:rPr lang="fo-FO" sz="1200" dirty="0"/>
              <a:t>Herundir sært óvissan við 539 svarpersónum, sum er talið af persónum í hesi kanning, ið hava svarað øllum spurningunum.</a:t>
            </a:r>
          </a:p>
          <a:p>
            <a:pPr marL="0" indent="0">
              <a:buNone/>
            </a:pPr>
            <a:endParaRPr lang="fo-FO" sz="12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844871"/>
              </p:ext>
            </p:extLst>
          </p:nvPr>
        </p:nvGraphicFramePr>
        <p:xfrm>
          <a:off x="1043608" y="5115654"/>
          <a:ext cx="7128112" cy="689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fo-FO" sz="1100" u="none" strike="noStrike" dirty="0">
                          <a:effectLst/>
                        </a:rPr>
                        <a:t>Svarpartur     í %</a:t>
                      </a:r>
                      <a:endParaRPr lang="fo-F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 dirty="0">
                          <a:effectLst/>
                        </a:rPr>
                        <a:t>5 ella 95</a:t>
                      </a:r>
                      <a:endParaRPr lang="fo-F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10 ella 90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15 ella 85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20 ella 80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25 ella 75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30 ella 70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35 ella 65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40 ella 60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45 ella 55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50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fo-FO" sz="1100" u="none" strike="noStrike">
                          <a:effectLst/>
                        </a:rPr>
                        <a:t>Óvissa             í +/-%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1759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ofta etur tú fisk ella eitthvørt burtur úr fiski til døgurða/høvuðsmáltíð?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079079"/>
              </p:ext>
            </p:extLst>
          </p:nvPr>
        </p:nvGraphicFramePr>
        <p:xfrm>
          <a:off x="611560" y="1052736"/>
          <a:ext cx="8077200" cy="50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90000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0"/>
            <a:ext cx="8077200" cy="609600"/>
          </a:xfrm>
        </p:spPr>
        <p:txBody>
          <a:bodyPr/>
          <a:lstStyle/>
          <a:p>
            <a:r>
              <a:rPr lang="fo-FO" dirty="0"/>
              <a:t>Hvussu ofta ...?   (2014)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442218"/>
              </p:ext>
            </p:extLst>
          </p:nvPr>
        </p:nvGraphicFramePr>
        <p:xfrm>
          <a:off x="611560" y="126876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624512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nógv gramm av frukt og grønmeti etur tú um dagin? (eplir ikki íroknaði)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418610"/>
              </p:ext>
            </p:extLst>
          </p:nvPr>
        </p:nvGraphicFramePr>
        <p:xfrm>
          <a:off x="539552" y="1340768"/>
          <a:ext cx="8077200" cy="44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boks 2"/>
          <p:cNvSpPr txBox="1"/>
          <p:nvPr/>
        </p:nvSpPr>
        <p:spPr>
          <a:xfrm>
            <a:off x="683568" y="908720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400" dirty="0">
                <a:solidFill>
                  <a:schemeClr val="tx2"/>
                </a:solidFill>
              </a:rPr>
              <a:t>Gramm um dagin í miðal</a:t>
            </a:r>
          </a:p>
        </p:txBody>
      </p:sp>
    </p:spTree>
    <p:extLst>
      <p:ext uri="{BB962C8B-B14F-4D97-AF65-F5344CB8AC3E}">
        <p14:creationId xmlns:p14="http://schemas.microsoft.com/office/powerpoint/2010/main" val="132932116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fo-FO" sz="3600" dirty="0"/>
              <a:t>BMI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43000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2378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BMI</a:t>
            </a:r>
          </a:p>
        </p:txBody>
      </p:sp>
      <p:graphicFrame>
        <p:nvGraphicFramePr>
          <p:cNvPr id="4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056549"/>
              </p:ext>
            </p:extLst>
          </p:nvPr>
        </p:nvGraphicFramePr>
        <p:xfrm>
          <a:off x="755576" y="908720"/>
          <a:ext cx="7872413" cy="5256214"/>
        </p:xfrm>
        <a:graphic>
          <a:graphicData uri="http://schemas.openxmlformats.org/drawingml/2006/table">
            <a:tbl>
              <a:tblPr/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Undirvekt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Normalvekt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Yvirvekt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Fiti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Gentur 15 ár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&lt;17,5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&lt;17,5-24,17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&gt;24,17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&gt;29,29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Dreingir 15 ár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&lt;17,5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&lt;17,5-23,60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&gt;23,60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&gt;28,60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Gentur 16 ár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&lt;18,0-24,54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&gt;24,54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&gt;29,56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Dreingir 16 ár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&lt;18,0-24,19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&gt;24,19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&gt;29,14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Gentur 17 ár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&lt;18,25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&lt;18,25-24,85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&gt;24,85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&gt;29,84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Dreingir 17 ár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&lt;18,25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&lt;18,25-24,73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&gt;24,73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&gt;29,70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Kvinnur og menn eldri enn 18 ár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&lt;18,5-25,00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&gt;25,00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&gt;30,00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0337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BMI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491029"/>
              </p:ext>
            </p:extLst>
          </p:nvPr>
        </p:nvGraphicFramePr>
        <p:xfrm>
          <a:off x="611188" y="914400"/>
          <a:ext cx="8077200" cy="52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397403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BMI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709358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442431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BMI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550928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910578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BMI - 2014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677214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156321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BMI - 2014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173424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5903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Fólkaheilsuráðið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908720"/>
            <a:ext cx="3960440" cy="5016624"/>
          </a:xfrm>
        </p:spPr>
        <p:txBody>
          <a:bodyPr/>
          <a:lstStyle/>
          <a:p>
            <a:pPr marL="0" indent="0">
              <a:buNone/>
            </a:pPr>
            <a:r>
              <a:rPr lang="fo-FO" b="1" dirty="0"/>
              <a:t>Spurningar</a:t>
            </a:r>
            <a:r>
              <a:rPr lang="fo-FO" dirty="0"/>
              <a:t>: </a:t>
            </a:r>
          </a:p>
          <a:p>
            <a:pPr marL="0" indent="0">
              <a:buNone/>
            </a:pPr>
            <a:endParaRPr lang="fo-FO" dirty="0"/>
          </a:p>
          <a:p>
            <a:r>
              <a:rPr lang="fo-FO" dirty="0"/>
              <a:t>Roykir tú?</a:t>
            </a:r>
          </a:p>
          <a:p>
            <a:r>
              <a:rPr lang="fo-FO" dirty="0"/>
              <a:t>Hvussu nógvar sigarettir roykir tú um dagin?</a:t>
            </a:r>
          </a:p>
          <a:p>
            <a:r>
              <a:rPr lang="fo-FO" dirty="0"/>
              <a:t>Hevur tú nakrantíð verið fast roykjandi?</a:t>
            </a:r>
          </a:p>
          <a:p>
            <a:r>
              <a:rPr lang="fo-FO" dirty="0"/>
              <a:t>Hvussu mong ár eru liðin, síðani tú legði av at roykja? (gavst at roykja)</a:t>
            </a:r>
          </a:p>
          <a:p>
            <a:r>
              <a:rPr lang="fo-FO" dirty="0"/>
              <a:t>Hædd – BMI</a:t>
            </a:r>
          </a:p>
          <a:p>
            <a:r>
              <a:rPr lang="fo-FO" dirty="0"/>
              <a:t>Vekt - BMI</a:t>
            </a:r>
          </a:p>
          <a:p>
            <a:r>
              <a:rPr lang="fo-FO" dirty="0"/>
              <a:t>Íðkar tú nakran ítrótt ella regluliga likamliga venjing?</a:t>
            </a:r>
          </a:p>
          <a:p>
            <a:r>
              <a:rPr lang="fo-FO" dirty="0"/>
              <a:t>Hvussu ofta etur tú frukt?</a:t>
            </a:r>
          </a:p>
          <a:p>
            <a:r>
              <a:rPr lang="fo-FO" dirty="0"/>
              <a:t>Hvussu ofta etur tú grønmeti?</a:t>
            </a:r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4724400" y="1484784"/>
            <a:ext cx="3960440" cy="44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200000"/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125000"/>
              <a:buFont typeface="Wingdings" pitchFamily="2" charset="2"/>
              <a:buChar char="v"/>
              <a:defRPr sz="1400">
                <a:solidFill>
                  <a:schemeClr val="accent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  <a:defRPr sz="12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  <a:defRPr sz="1000">
                <a:solidFill>
                  <a:schemeClr val="accent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»"/>
              <a:defRPr sz="800">
                <a:solidFill>
                  <a:schemeClr val="accent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921D"/>
              </a:buClr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921D"/>
              </a:buClr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921D"/>
              </a:buClr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921D"/>
              </a:buClr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o-FO" kern="0" dirty="0"/>
              <a:t>Hvussu nógv gramm av frukt og grønmeti etur tú um dagin (eplir ikki íroknað)?</a:t>
            </a:r>
          </a:p>
          <a:p>
            <a:r>
              <a:rPr lang="fo-FO" kern="0" dirty="0"/>
              <a:t>Hvussu ofta etur tú fisk ella eitthvørt burtur úr fiski til døgurða/høvuðsmáltíð?</a:t>
            </a:r>
          </a:p>
          <a:p>
            <a:pPr marL="0" indent="0">
              <a:buNone/>
            </a:pPr>
            <a:endParaRPr lang="fo-FO" kern="0" dirty="0"/>
          </a:p>
          <a:p>
            <a:r>
              <a:rPr lang="nn-NO" kern="0" dirty="0"/>
              <a:t>Hvussu heldur tú, at samlaða heilsustøðan er hjá tær í mun til tín aldur v.m.?</a:t>
            </a:r>
          </a:p>
          <a:p>
            <a:r>
              <a:rPr lang="nn-NO" kern="0" dirty="0"/>
              <a:t>Hvussu heldur tú, at samlaða heilsustøðan er hjá øllum føroyingum í mun til aldur?</a:t>
            </a:r>
          </a:p>
          <a:p>
            <a:r>
              <a:rPr lang="fo-FO" kern="0" dirty="0"/>
              <a:t>Hvussu eydnurík/ur ert tú?</a:t>
            </a:r>
          </a:p>
          <a:p>
            <a:pPr marL="0" indent="0">
              <a:buFont typeface="Wingdings" pitchFamily="2" charset="2"/>
              <a:buNone/>
            </a:pPr>
            <a:endParaRPr lang="fo-FO" kern="0" dirty="0"/>
          </a:p>
        </p:txBody>
      </p:sp>
    </p:spTree>
    <p:extLst>
      <p:ext uri="{BB962C8B-B14F-4D97-AF65-F5344CB8AC3E}">
        <p14:creationId xmlns:p14="http://schemas.microsoft.com/office/powerpoint/2010/main" val="381201995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fo-FO" sz="3600" dirty="0"/>
              <a:t>Heilsustøðan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64" y="980728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2044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Hvussu heldur tú, at samlaða heilsustøðan er hjá tær í mun til tín aldur v.m.? (2014)                      </a:t>
            </a:r>
            <a:r>
              <a:rPr lang="nn-NO" sz="1400" dirty="0"/>
              <a:t>(1 er sera vánalig, og 10 er framúr góð.)</a:t>
            </a:r>
            <a:endParaRPr lang="fo-FO" sz="14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850601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167242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Hvussu heldur tú, at samlaða heilsustøðan er hjá tær í mun til tín aldur v.m.? </a:t>
            </a:r>
            <a:r>
              <a:rPr lang="nn-NO" sz="1400" dirty="0"/>
              <a:t>(1 er sera vánalig, og 10 er framúr góð.)</a:t>
            </a:r>
            <a:endParaRPr lang="fo-FO" sz="14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47468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44443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Hvussu heldur tú, at samlaða heilsustøðan er hjá øllum føroyingum í mun til aldur? </a:t>
            </a:r>
            <a:r>
              <a:rPr lang="nn-NO" sz="1400" dirty="0"/>
              <a:t>(1 er sera vánalig, og 10 er framúr góð.)</a:t>
            </a:r>
            <a:endParaRPr lang="fo-FO" sz="14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474101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650620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Hvussu heldur tú, at samlaða heilsustøðan er hjá øllum føroyingum í mun til aldur? </a:t>
            </a:r>
            <a:r>
              <a:rPr lang="nn-NO" sz="1400" dirty="0"/>
              <a:t>(1 er sera vánalig, og 10 er framúr góð.)</a:t>
            </a:r>
            <a:endParaRPr lang="fo-FO" sz="14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997352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42857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 Hvussu eydnurík/ur ert tú?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31097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35701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 Hvussu eydnurík/ur ert tú?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09030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92890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 Hvussu er heilsustøðan ... - Hvussu eydnurík/ur ert tú?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27258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985433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Endi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03" y="914400"/>
            <a:ext cx="6403569" cy="4800600"/>
          </a:xfrm>
        </p:spPr>
      </p:pic>
    </p:spTree>
    <p:extLst>
      <p:ext uri="{BB962C8B-B14F-4D97-AF65-F5344CB8AC3E}">
        <p14:creationId xmlns:p14="http://schemas.microsoft.com/office/powerpoint/2010/main" val="6955284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fo-FO" sz="3600" dirty="0"/>
              <a:t>Royking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02616"/>
            <a:ext cx="4320000" cy="20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534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Roykir tú?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805488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31269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Roykir tú?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32678"/>
              </p:ext>
            </p:extLst>
          </p:nvPr>
        </p:nvGraphicFramePr>
        <p:xfrm>
          <a:off x="539552" y="908720"/>
          <a:ext cx="80772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71748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Roykir tú?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991229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01677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Roykir tú ... dagliga?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771675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52263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Roykir tú ... dagliga?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082250"/>
              </p:ext>
            </p:extLst>
          </p:nvPr>
        </p:nvGraphicFramePr>
        <p:xfrm>
          <a:off x="611188" y="980728"/>
          <a:ext cx="8077200" cy="473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74353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allup sep 2011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Gallup sep 2011</Template>
  <TotalTime>867</TotalTime>
  <Words>800</Words>
  <Application>Microsoft Office PowerPoint</Application>
  <PresentationFormat>Skærmshow (4:3)</PresentationFormat>
  <Paragraphs>142</Paragraphs>
  <Slides>38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38</vt:i4>
      </vt:variant>
    </vt:vector>
  </HeadingPairs>
  <TitlesOfParts>
    <vt:vector size="42" baseType="lpstr">
      <vt:lpstr>Calibri</vt:lpstr>
      <vt:lpstr>Verdana</vt:lpstr>
      <vt:lpstr>Wingdings</vt:lpstr>
      <vt:lpstr>Gallup sep 2011</vt:lpstr>
      <vt:lpstr>Fólkaheilsuráðið</vt:lpstr>
      <vt:lpstr>Grundarlag</vt:lpstr>
      <vt:lpstr>Fólkaheilsuráðið</vt:lpstr>
      <vt:lpstr>Royking</vt:lpstr>
      <vt:lpstr>Roykir tú?</vt:lpstr>
      <vt:lpstr>Roykir tú?</vt:lpstr>
      <vt:lpstr>Roykir tú?</vt:lpstr>
      <vt:lpstr>Roykir tú ... dagliga?</vt:lpstr>
      <vt:lpstr>Roykir tú ... dagliga?</vt:lpstr>
      <vt:lpstr>Roykir tú ... dagliga?</vt:lpstr>
      <vt:lpstr>Roykir tú?</vt:lpstr>
      <vt:lpstr>Hvussu nógvar sigarettir roykir tú um dagin?</vt:lpstr>
      <vt:lpstr>Hvussu nógvar sigarettir roykir tú um dagin?</vt:lpstr>
      <vt:lpstr>Hevur tú nakrantíð verið fast roykjandi? (Sigarettir, pípu, sigarir)</vt:lpstr>
      <vt:lpstr>Hvussu mong ár eru liðin, síðani tú legði av at roykja?  (gavst at roykja)</vt:lpstr>
      <vt:lpstr>Kostur</vt:lpstr>
      <vt:lpstr>Íðkar tú nakran ítrótt ella regluliga likamliga venjing?</vt:lpstr>
      <vt:lpstr>Hvussu ofta etur tú frukt?</vt:lpstr>
      <vt:lpstr>Hvussu ofta etur tú grønmeti?</vt:lpstr>
      <vt:lpstr>Hvussu ofta etur tú fisk ella eitthvørt burtur úr fiski til døgurða/høvuðsmáltíð?</vt:lpstr>
      <vt:lpstr>Hvussu ofta ...?   (2014)</vt:lpstr>
      <vt:lpstr>Hvussu nógv gramm av frukt og grønmeti etur tú um dagin? (eplir ikki íroknaði)</vt:lpstr>
      <vt:lpstr>BMI</vt:lpstr>
      <vt:lpstr>BMI</vt:lpstr>
      <vt:lpstr>BMI</vt:lpstr>
      <vt:lpstr>BMI</vt:lpstr>
      <vt:lpstr>BMI</vt:lpstr>
      <vt:lpstr>BMI - 2014</vt:lpstr>
      <vt:lpstr>BMI - 2014</vt:lpstr>
      <vt:lpstr>Heilsustøðan</vt:lpstr>
      <vt:lpstr>Hvussu heldur tú, at samlaða heilsustøðan er hjá tær í mun til tín aldur v.m.? (2014)                      (1 er sera vánalig, og 10 er framúr góð.)</vt:lpstr>
      <vt:lpstr>Hvussu heldur tú, at samlaða heilsustøðan er hjá tær í mun til tín aldur v.m.? (1 er sera vánalig, og 10 er framúr góð.)</vt:lpstr>
      <vt:lpstr>Hvussu heldur tú, at samlaða heilsustøðan er hjá øllum føroyingum í mun til aldur? (1 er sera vánalig, og 10 er framúr góð.)</vt:lpstr>
      <vt:lpstr>Hvussu heldur tú, at samlaða heilsustøðan er hjá øllum føroyingum í mun til aldur? (1 er sera vánalig, og 10 er framúr góð.)</vt:lpstr>
      <vt:lpstr> Hvussu eydnurík/ur ert tú?</vt:lpstr>
      <vt:lpstr> Hvussu eydnurík/ur ert tú?</vt:lpstr>
      <vt:lpstr> Hvussu er heilsustøðan ... - Hvussu eydnurík/ur ert tú?</vt:lpstr>
      <vt:lpstr>Endi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Fólkaheilsuráðið</dc:title>
  <dc:creator>Gallup</dc:creator>
  <cp:lastModifiedBy>Ólavur Jøkladal</cp:lastModifiedBy>
  <cp:revision>95</cp:revision>
  <dcterms:created xsi:type="dcterms:W3CDTF">2011-09-06T12:54:59Z</dcterms:created>
  <dcterms:modified xsi:type="dcterms:W3CDTF">2020-05-15T13:56:09Z</dcterms:modified>
</cp:coreProperties>
</file>